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3" r:id="rId6"/>
    <p:sldId id="266" r:id="rId7"/>
    <p:sldId id="268" r:id="rId8"/>
    <p:sldId id="270" r:id="rId9"/>
    <p:sldId id="271" r:id="rId10"/>
    <p:sldId id="272" r:id="rId11"/>
    <p:sldId id="269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04A33AC-D2FA-4BE9-8782-9991DF460747}">
          <p14:sldIdLst>
            <p14:sldId id="256"/>
            <p14:sldId id="257"/>
            <p14:sldId id="258"/>
            <p14:sldId id="259"/>
            <p14:sldId id="263"/>
            <p14:sldId id="266"/>
            <p14:sldId id="268"/>
            <p14:sldId id="270"/>
            <p14:sldId id="271"/>
            <p14:sldId id="272"/>
            <p14:sldId id="269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6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5240DC-37C6-45DF-BE1F-CD69A3D7F11C}" v="6" dt="2022-03-08T19:34:52.6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5894" autoAdjust="0"/>
  </p:normalViewPr>
  <p:slideViewPr>
    <p:cSldViewPr snapToGrid="0">
      <p:cViewPr varScale="1">
        <p:scale>
          <a:sx n="71" d="100"/>
          <a:sy n="71" d="100"/>
        </p:scale>
        <p:origin x="10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9FF57E-49EE-4569-8734-B228AF2CC30C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FBC9C67-DFBB-40BF-A595-31DE2AB6D289}">
      <dgm:prSet/>
      <dgm:spPr/>
      <dgm:t>
        <a:bodyPr/>
        <a:lstStyle/>
        <a:p>
          <a:r>
            <a:rPr lang="en-US"/>
            <a:t>About the Council</a:t>
          </a:r>
        </a:p>
      </dgm:t>
    </dgm:pt>
    <dgm:pt modelId="{92E99108-B8EB-48DC-A795-6EC572587F49}" type="parTrans" cxnId="{6F0DC9A7-9C24-4669-97DD-015D0825C5A0}">
      <dgm:prSet/>
      <dgm:spPr/>
      <dgm:t>
        <a:bodyPr/>
        <a:lstStyle/>
        <a:p>
          <a:endParaRPr lang="en-US"/>
        </a:p>
      </dgm:t>
    </dgm:pt>
    <dgm:pt modelId="{F1CF590F-5D25-4E67-8DCF-329CA00AA184}" type="sibTrans" cxnId="{6F0DC9A7-9C24-4669-97DD-015D0825C5A0}">
      <dgm:prSet/>
      <dgm:spPr/>
      <dgm:t>
        <a:bodyPr/>
        <a:lstStyle/>
        <a:p>
          <a:endParaRPr lang="en-US"/>
        </a:p>
      </dgm:t>
    </dgm:pt>
    <dgm:pt modelId="{63E86D16-B511-4E5A-8329-D541D4F451F5}">
      <dgm:prSet/>
      <dgm:spPr/>
      <dgm:t>
        <a:bodyPr/>
        <a:lstStyle/>
        <a:p>
          <a:r>
            <a:rPr lang="en-US"/>
            <a:t>MBE Designations (Listed, Registered, and Certified)</a:t>
          </a:r>
        </a:p>
      </dgm:t>
    </dgm:pt>
    <dgm:pt modelId="{B3F39FA3-9A6C-4A60-B828-FB40D4D56EC8}" type="parTrans" cxnId="{E265EE93-3DF4-4E79-BEB6-A174B69C6E41}">
      <dgm:prSet/>
      <dgm:spPr/>
      <dgm:t>
        <a:bodyPr/>
        <a:lstStyle/>
        <a:p>
          <a:endParaRPr lang="en-US"/>
        </a:p>
      </dgm:t>
    </dgm:pt>
    <dgm:pt modelId="{D4998CE0-BB13-4B95-8434-93EE82D734C5}" type="sibTrans" cxnId="{E265EE93-3DF4-4E79-BEB6-A174B69C6E41}">
      <dgm:prSet/>
      <dgm:spPr/>
      <dgm:t>
        <a:bodyPr/>
        <a:lstStyle/>
        <a:p>
          <a:endParaRPr lang="en-US"/>
        </a:p>
      </dgm:t>
    </dgm:pt>
    <dgm:pt modelId="{141451F0-8368-4FEB-AAD1-8790DE6F7ACE}">
      <dgm:prSet/>
      <dgm:spPr/>
      <dgm:t>
        <a:bodyPr/>
        <a:lstStyle/>
        <a:p>
          <a:r>
            <a:rPr lang="en-US" dirty="0"/>
            <a:t>Eligibility for MBE Designation</a:t>
          </a:r>
        </a:p>
      </dgm:t>
    </dgm:pt>
    <dgm:pt modelId="{9BD4CFE1-0A8B-4423-A87F-44866AC8A83E}" type="parTrans" cxnId="{78352409-104F-4808-B741-5C13FD4C9A1F}">
      <dgm:prSet/>
      <dgm:spPr/>
      <dgm:t>
        <a:bodyPr/>
        <a:lstStyle/>
        <a:p>
          <a:endParaRPr lang="en-US"/>
        </a:p>
      </dgm:t>
    </dgm:pt>
    <dgm:pt modelId="{A1A66E08-935F-4295-AA88-A3040769D3BB}" type="sibTrans" cxnId="{78352409-104F-4808-B741-5C13FD4C9A1F}">
      <dgm:prSet/>
      <dgm:spPr/>
      <dgm:t>
        <a:bodyPr/>
        <a:lstStyle/>
        <a:p>
          <a:endParaRPr lang="en-US"/>
        </a:p>
      </dgm:t>
    </dgm:pt>
    <dgm:pt modelId="{2EDB16C4-560E-4FE1-82A7-4F1DA12E7E01}">
      <dgm:prSet/>
      <dgm:spPr/>
      <dgm:t>
        <a:bodyPr/>
        <a:lstStyle/>
        <a:p>
          <a:r>
            <a:rPr lang="en-US" dirty="0"/>
            <a:t>MBE Designation Process</a:t>
          </a:r>
        </a:p>
      </dgm:t>
    </dgm:pt>
    <dgm:pt modelId="{1116C239-7CDE-4E3E-AE47-3856FFCD9389}" type="parTrans" cxnId="{E58BA61F-6F77-481C-AC19-609B91D1F06F}">
      <dgm:prSet/>
      <dgm:spPr/>
      <dgm:t>
        <a:bodyPr/>
        <a:lstStyle/>
        <a:p>
          <a:endParaRPr lang="en-US"/>
        </a:p>
      </dgm:t>
    </dgm:pt>
    <dgm:pt modelId="{D4251062-BDC9-4081-A318-DC07BD87F183}" type="sibTrans" cxnId="{E58BA61F-6F77-481C-AC19-609B91D1F06F}">
      <dgm:prSet/>
      <dgm:spPr/>
      <dgm:t>
        <a:bodyPr/>
        <a:lstStyle/>
        <a:p>
          <a:endParaRPr lang="en-US"/>
        </a:p>
      </dgm:t>
    </dgm:pt>
    <dgm:pt modelId="{4E9BFC63-32E9-4C56-8B18-7B87E049D6A7}">
      <dgm:prSet/>
      <dgm:spPr/>
      <dgm:t>
        <a:bodyPr/>
        <a:lstStyle/>
        <a:p>
          <a:r>
            <a:rPr lang="en-US"/>
            <a:t>Contact Us</a:t>
          </a:r>
        </a:p>
      </dgm:t>
    </dgm:pt>
    <dgm:pt modelId="{3A01CBCE-FA4E-4CA8-80B4-A707DBC3BAB3}" type="parTrans" cxnId="{9280EE59-D948-45FC-8029-0A29519EF467}">
      <dgm:prSet/>
      <dgm:spPr/>
      <dgm:t>
        <a:bodyPr/>
        <a:lstStyle/>
        <a:p>
          <a:endParaRPr lang="en-US"/>
        </a:p>
      </dgm:t>
    </dgm:pt>
    <dgm:pt modelId="{84293D90-549F-4E6E-AAAB-D7B85034100A}" type="sibTrans" cxnId="{9280EE59-D948-45FC-8029-0A29519EF467}">
      <dgm:prSet/>
      <dgm:spPr/>
      <dgm:t>
        <a:bodyPr/>
        <a:lstStyle/>
        <a:p>
          <a:endParaRPr lang="en-US"/>
        </a:p>
      </dgm:t>
    </dgm:pt>
    <dgm:pt modelId="{4D759EFB-9408-4D7A-9B43-83A8A3ECEA06}">
      <dgm:prSet/>
      <dgm:spPr/>
      <dgm:t>
        <a:bodyPr/>
        <a:lstStyle/>
        <a:p>
          <a:r>
            <a:rPr lang="en-US" dirty="0"/>
            <a:t>Designation Benefits</a:t>
          </a:r>
        </a:p>
      </dgm:t>
    </dgm:pt>
    <dgm:pt modelId="{A31A79ED-3005-4B20-BC44-978ED8FD89BA}" type="parTrans" cxnId="{B54D7263-95F3-4504-824C-B0445478A21F}">
      <dgm:prSet/>
      <dgm:spPr/>
      <dgm:t>
        <a:bodyPr/>
        <a:lstStyle/>
        <a:p>
          <a:endParaRPr lang="en-US"/>
        </a:p>
      </dgm:t>
    </dgm:pt>
    <dgm:pt modelId="{EC9103CF-48D7-4D02-906B-C6305270422D}" type="sibTrans" cxnId="{B54D7263-95F3-4504-824C-B0445478A21F}">
      <dgm:prSet/>
      <dgm:spPr/>
      <dgm:t>
        <a:bodyPr/>
        <a:lstStyle/>
        <a:p>
          <a:endParaRPr lang="en-US"/>
        </a:p>
      </dgm:t>
    </dgm:pt>
    <dgm:pt modelId="{F07B7AD0-C7D9-46F4-93F8-532DBA7A5540}">
      <dgm:prSet/>
      <dgm:spPr/>
      <dgm:t>
        <a:bodyPr/>
        <a:lstStyle/>
        <a:p>
          <a:r>
            <a:rPr lang="en-US" dirty="0"/>
            <a:t>Eligibility </a:t>
          </a:r>
        </a:p>
      </dgm:t>
    </dgm:pt>
    <dgm:pt modelId="{D2D4B4B5-9AA6-4D58-BB60-09AC8DEEFD79}" type="parTrans" cxnId="{85FC98A6-6D1A-40B4-B241-FB06421A59B6}">
      <dgm:prSet/>
      <dgm:spPr/>
      <dgm:t>
        <a:bodyPr/>
        <a:lstStyle/>
        <a:p>
          <a:endParaRPr lang="en-US"/>
        </a:p>
      </dgm:t>
    </dgm:pt>
    <dgm:pt modelId="{46B49BC9-4FE2-4F78-9F80-32BAAEA2E877}" type="sibTrans" cxnId="{85FC98A6-6D1A-40B4-B241-FB06421A59B6}">
      <dgm:prSet/>
      <dgm:spPr/>
      <dgm:t>
        <a:bodyPr/>
        <a:lstStyle/>
        <a:p>
          <a:endParaRPr lang="en-US"/>
        </a:p>
      </dgm:t>
    </dgm:pt>
    <dgm:pt modelId="{A0F63698-751D-4365-967B-6C77A847DD88}">
      <dgm:prSet/>
      <dgm:spPr/>
      <dgm:t>
        <a:bodyPr/>
        <a:lstStyle/>
        <a:p>
          <a:r>
            <a:rPr lang="en-US" dirty="0"/>
            <a:t>Criteria</a:t>
          </a:r>
        </a:p>
      </dgm:t>
    </dgm:pt>
    <dgm:pt modelId="{6E867E24-39C3-4591-87E2-8ABFF930054B}" type="parTrans" cxnId="{B5CD9A8D-A895-4EA8-9B52-914A2E6FF7AC}">
      <dgm:prSet/>
      <dgm:spPr/>
      <dgm:t>
        <a:bodyPr/>
        <a:lstStyle/>
        <a:p>
          <a:endParaRPr lang="en-US"/>
        </a:p>
      </dgm:t>
    </dgm:pt>
    <dgm:pt modelId="{CCB58213-C16E-45E1-A249-64E268F0D5B2}" type="sibTrans" cxnId="{B5CD9A8D-A895-4EA8-9B52-914A2E6FF7AC}">
      <dgm:prSet/>
      <dgm:spPr/>
      <dgm:t>
        <a:bodyPr/>
        <a:lstStyle/>
        <a:p>
          <a:endParaRPr lang="en-US"/>
        </a:p>
      </dgm:t>
    </dgm:pt>
    <dgm:pt modelId="{874F3387-1C13-4E41-AFCA-794801FAF719}">
      <dgm:prSet/>
      <dgm:spPr/>
      <dgm:t>
        <a:bodyPr/>
        <a:lstStyle/>
        <a:p>
          <a:r>
            <a:rPr lang="en-US" dirty="0"/>
            <a:t>Mandatory Documents</a:t>
          </a:r>
        </a:p>
      </dgm:t>
    </dgm:pt>
    <dgm:pt modelId="{5661F47E-3A19-4684-AA29-3A93D99EA021}" type="parTrans" cxnId="{90BE31AE-3CDA-49C4-B177-15B087CE72D5}">
      <dgm:prSet/>
      <dgm:spPr/>
      <dgm:t>
        <a:bodyPr/>
        <a:lstStyle/>
        <a:p>
          <a:endParaRPr lang="en-US"/>
        </a:p>
      </dgm:t>
    </dgm:pt>
    <dgm:pt modelId="{5A877D41-182D-451B-8854-3CEE778A15C1}" type="sibTrans" cxnId="{90BE31AE-3CDA-49C4-B177-15B087CE72D5}">
      <dgm:prSet/>
      <dgm:spPr/>
      <dgm:t>
        <a:bodyPr/>
        <a:lstStyle/>
        <a:p>
          <a:endParaRPr lang="en-US"/>
        </a:p>
      </dgm:t>
    </dgm:pt>
    <dgm:pt modelId="{B38F01DC-BD71-4E81-9CF4-3AED13274534}" type="pres">
      <dgm:prSet presAssocID="{A99FF57E-49EE-4569-8734-B228AF2CC30C}" presName="vert0" presStyleCnt="0">
        <dgm:presLayoutVars>
          <dgm:dir/>
          <dgm:animOne val="branch"/>
          <dgm:animLvl val="lvl"/>
        </dgm:presLayoutVars>
      </dgm:prSet>
      <dgm:spPr/>
    </dgm:pt>
    <dgm:pt modelId="{FC5D237F-77BF-43AF-BD79-7067776F00B9}" type="pres">
      <dgm:prSet presAssocID="{9FBC9C67-DFBB-40BF-A595-31DE2AB6D289}" presName="thickLine" presStyleLbl="alignNode1" presStyleIdx="0" presStyleCnt="9"/>
      <dgm:spPr/>
    </dgm:pt>
    <dgm:pt modelId="{F16F1B6D-DBDD-40F6-880F-2F80C2EE02CB}" type="pres">
      <dgm:prSet presAssocID="{9FBC9C67-DFBB-40BF-A595-31DE2AB6D289}" presName="horz1" presStyleCnt="0"/>
      <dgm:spPr/>
    </dgm:pt>
    <dgm:pt modelId="{B8A2BE7C-CBE9-4416-A77D-AEDFDCCE42B6}" type="pres">
      <dgm:prSet presAssocID="{9FBC9C67-DFBB-40BF-A595-31DE2AB6D289}" presName="tx1" presStyleLbl="revTx" presStyleIdx="0" presStyleCnt="9"/>
      <dgm:spPr/>
    </dgm:pt>
    <dgm:pt modelId="{3C2FC63A-45BE-4C15-B06D-AC32BBA777B1}" type="pres">
      <dgm:prSet presAssocID="{9FBC9C67-DFBB-40BF-A595-31DE2AB6D289}" presName="vert1" presStyleCnt="0"/>
      <dgm:spPr/>
    </dgm:pt>
    <dgm:pt modelId="{40E245F6-A547-48ED-8738-ADA39BC6A27B}" type="pres">
      <dgm:prSet presAssocID="{63E86D16-B511-4E5A-8329-D541D4F451F5}" presName="thickLine" presStyleLbl="alignNode1" presStyleIdx="1" presStyleCnt="9"/>
      <dgm:spPr/>
    </dgm:pt>
    <dgm:pt modelId="{89998F54-DD1B-4972-B6CB-1CE073610794}" type="pres">
      <dgm:prSet presAssocID="{63E86D16-B511-4E5A-8329-D541D4F451F5}" presName="horz1" presStyleCnt="0"/>
      <dgm:spPr/>
    </dgm:pt>
    <dgm:pt modelId="{B994A72C-0107-4C56-B3DD-0414233076A9}" type="pres">
      <dgm:prSet presAssocID="{63E86D16-B511-4E5A-8329-D541D4F451F5}" presName="tx1" presStyleLbl="revTx" presStyleIdx="1" presStyleCnt="9"/>
      <dgm:spPr/>
    </dgm:pt>
    <dgm:pt modelId="{F38E0295-15F9-493F-9E1B-1A0266794499}" type="pres">
      <dgm:prSet presAssocID="{63E86D16-B511-4E5A-8329-D541D4F451F5}" presName="vert1" presStyleCnt="0"/>
      <dgm:spPr/>
    </dgm:pt>
    <dgm:pt modelId="{AFA935AE-E37F-480E-9D32-F1363FAD306F}" type="pres">
      <dgm:prSet presAssocID="{141451F0-8368-4FEB-AAD1-8790DE6F7ACE}" presName="thickLine" presStyleLbl="alignNode1" presStyleIdx="2" presStyleCnt="9"/>
      <dgm:spPr/>
    </dgm:pt>
    <dgm:pt modelId="{DF0BF25D-B301-4AAB-BD73-95D7361E91F6}" type="pres">
      <dgm:prSet presAssocID="{141451F0-8368-4FEB-AAD1-8790DE6F7ACE}" presName="horz1" presStyleCnt="0"/>
      <dgm:spPr/>
    </dgm:pt>
    <dgm:pt modelId="{B55B6849-A2D2-4CC2-B2CD-72D6FB82EFC9}" type="pres">
      <dgm:prSet presAssocID="{141451F0-8368-4FEB-AAD1-8790DE6F7ACE}" presName="tx1" presStyleLbl="revTx" presStyleIdx="2" presStyleCnt="9"/>
      <dgm:spPr/>
    </dgm:pt>
    <dgm:pt modelId="{D9F08CD2-D5C0-49D9-BDBD-EE8D351DCB53}" type="pres">
      <dgm:prSet presAssocID="{141451F0-8368-4FEB-AAD1-8790DE6F7ACE}" presName="vert1" presStyleCnt="0"/>
      <dgm:spPr/>
    </dgm:pt>
    <dgm:pt modelId="{CF5FB637-7620-4AEE-B26F-E550D3F12945}" type="pres">
      <dgm:prSet presAssocID="{2EDB16C4-560E-4FE1-82A7-4F1DA12E7E01}" presName="thickLine" presStyleLbl="alignNode1" presStyleIdx="3" presStyleCnt="9"/>
      <dgm:spPr/>
    </dgm:pt>
    <dgm:pt modelId="{2973D362-CFF4-42BF-9DAB-53F69A6FB383}" type="pres">
      <dgm:prSet presAssocID="{2EDB16C4-560E-4FE1-82A7-4F1DA12E7E01}" presName="horz1" presStyleCnt="0"/>
      <dgm:spPr/>
    </dgm:pt>
    <dgm:pt modelId="{52D10FCD-08D5-4D0D-B554-FCB44BB33267}" type="pres">
      <dgm:prSet presAssocID="{2EDB16C4-560E-4FE1-82A7-4F1DA12E7E01}" presName="tx1" presStyleLbl="revTx" presStyleIdx="3" presStyleCnt="9"/>
      <dgm:spPr/>
    </dgm:pt>
    <dgm:pt modelId="{8919E296-7133-4120-9BD3-58B60C7BA71C}" type="pres">
      <dgm:prSet presAssocID="{2EDB16C4-560E-4FE1-82A7-4F1DA12E7E01}" presName="vert1" presStyleCnt="0"/>
      <dgm:spPr/>
    </dgm:pt>
    <dgm:pt modelId="{7BD536A4-5A68-44F5-B5B8-03BB0A6D034C}" type="pres">
      <dgm:prSet presAssocID="{4D759EFB-9408-4D7A-9B43-83A8A3ECEA06}" presName="thickLine" presStyleLbl="alignNode1" presStyleIdx="4" presStyleCnt="9"/>
      <dgm:spPr/>
    </dgm:pt>
    <dgm:pt modelId="{324656E5-1D66-401B-8549-2CD1B2421CB5}" type="pres">
      <dgm:prSet presAssocID="{4D759EFB-9408-4D7A-9B43-83A8A3ECEA06}" presName="horz1" presStyleCnt="0"/>
      <dgm:spPr/>
    </dgm:pt>
    <dgm:pt modelId="{09B3CB55-A10D-48F3-9B7A-9B066DF7533F}" type="pres">
      <dgm:prSet presAssocID="{4D759EFB-9408-4D7A-9B43-83A8A3ECEA06}" presName="tx1" presStyleLbl="revTx" presStyleIdx="4" presStyleCnt="9"/>
      <dgm:spPr/>
    </dgm:pt>
    <dgm:pt modelId="{CF1A2935-6FD6-47EC-AE28-5FE685EFFAD9}" type="pres">
      <dgm:prSet presAssocID="{4D759EFB-9408-4D7A-9B43-83A8A3ECEA06}" presName="vert1" presStyleCnt="0"/>
      <dgm:spPr/>
    </dgm:pt>
    <dgm:pt modelId="{2F33C4EF-0B82-4D0E-92E7-DCB751E349B2}" type="pres">
      <dgm:prSet presAssocID="{F07B7AD0-C7D9-46F4-93F8-532DBA7A5540}" presName="thickLine" presStyleLbl="alignNode1" presStyleIdx="5" presStyleCnt="9"/>
      <dgm:spPr/>
    </dgm:pt>
    <dgm:pt modelId="{7245A73E-E286-444D-AD82-8C18D921FF8E}" type="pres">
      <dgm:prSet presAssocID="{F07B7AD0-C7D9-46F4-93F8-532DBA7A5540}" presName="horz1" presStyleCnt="0"/>
      <dgm:spPr/>
    </dgm:pt>
    <dgm:pt modelId="{444C84A8-49E8-4DF0-A9AA-3CC6CF70DC34}" type="pres">
      <dgm:prSet presAssocID="{F07B7AD0-C7D9-46F4-93F8-532DBA7A5540}" presName="tx1" presStyleLbl="revTx" presStyleIdx="5" presStyleCnt="9"/>
      <dgm:spPr/>
    </dgm:pt>
    <dgm:pt modelId="{32FE36A7-3251-4358-B688-FA1416A628E4}" type="pres">
      <dgm:prSet presAssocID="{F07B7AD0-C7D9-46F4-93F8-532DBA7A5540}" presName="vert1" presStyleCnt="0"/>
      <dgm:spPr/>
    </dgm:pt>
    <dgm:pt modelId="{EB7DC074-B975-4FD1-B3AB-F74AEA11B418}" type="pres">
      <dgm:prSet presAssocID="{A0F63698-751D-4365-967B-6C77A847DD88}" presName="thickLine" presStyleLbl="alignNode1" presStyleIdx="6" presStyleCnt="9"/>
      <dgm:spPr/>
    </dgm:pt>
    <dgm:pt modelId="{75616B5B-1D1A-429C-BB67-A593184BBDBC}" type="pres">
      <dgm:prSet presAssocID="{A0F63698-751D-4365-967B-6C77A847DD88}" presName="horz1" presStyleCnt="0"/>
      <dgm:spPr/>
    </dgm:pt>
    <dgm:pt modelId="{8D5CEB02-E658-4DEB-8A5F-F5A0C895D573}" type="pres">
      <dgm:prSet presAssocID="{A0F63698-751D-4365-967B-6C77A847DD88}" presName="tx1" presStyleLbl="revTx" presStyleIdx="6" presStyleCnt="9"/>
      <dgm:spPr/>
    </dgm:pt>
    <dgm:pt modelId="{DE53EC6B-7ECB-4DAD-94EA-AA46075F151F}" type="pres">
      <dgm:prSet presAssocID="{A0F63698-751D-4365-967B-6C77A847DD88}" presName="vert1" presStyleCnt="0"/>
      <dgm:spPr/>
    </dgm:pt>
    <dgm:pt modelId="{2E5331B7-7A06-4D5C-BAFD-4AE04FF71D1D}" type="pres">
      <dgm:prSet presAssocID="{874F3387-1C13-4E41-AFCA-794801FAF719}" presName="thickLine" presStyleLbl="alignNode1" presStyleIdx="7" presStyleCnt="9"/>
      <dgm:spPr/>
    </dgm:pt>
    <dgm:pt modelId="{DB553864-EB45-40C5-B228-7CD43D71B691}" type="pres">
      <dgm:prSet presAssocID="{874F3387-1C13-4E41-AFCA-794801FAF719}" presName="horz1" presStyleCnt="0"/>
      <dgm:spPr/>
    </dgm:pt>
    <dgm:pt modelId="{D99A4137-2F01-45AC-A1B1-BED724BAF0BE}" type="pres">
      <dgm:prSet presAssocID="{874F3387-1C13-4E41-AFCA-794801FAF719}" presName="tx1" presStyleLbl="revTx" presStyleIdx="7" presStyleCnt="9"/>
      <dgm:spPr/>
    </dgm:pt>
    <dgm:pt modelId="{6CDB0CC7-36E0-4A57-B884-76BB26A10DE5}" type="pres">
      <dgm:prSet presAssocID="{874F3387-1C13-4E41-AFCA-794801FAF719}" presName="vert1" presStyleCnt="0"/>
      <dgm:spPr/>
    </dgm:pt>
    <dgm:pt modelId="{0C0BD904-17D6-4F27-AB0A-E875DEF42014}" type="pres">
      <dgm:prSet presAssocID="{4E9BFC63-32E9-4C56-8B18-7B87E049D6A7}" presName="thickLine" presStyleLbl="alignNode1" presStyleIdx="8" presStyleCnt="9"/>
      <dgm:spPr/>
    </dgm:pt>
    <dgm:pt modelId="{54DE4B57-71C2-40F1-812D-E263C4379E05}" type="pres">
      <dgm:prSet presAssocID="{4E9BFC63-32E9-4C56-8B18-7B87E049D6A7}" presName="horz1" presStyleCnt="0"/>
      <dgm:spPr/>
    </dgm:pt>
    <dgm:pt modelId="{ED5B9BE0-B301-4F01-AE7B-848DF58C0890}" type="pres">
      <dgm:prSet presAssocID="{4E9BFC63-32E9-4C56-8B18-7B87E049D6A7}" presName="tx1" presStyleLbl="revTx" presStyleIdx="8" presStyleCnt="9"/>
      <dgm:spPr/>
    </dgm:pt>
    <dgm:pt modelId="{B720B580-F0A8-4B8F-84BC-DEC2F98EE5CD}" type="pres">
      <dgm:prSet presAssocID="{4E9BFC63-32E9-4C56-8B18-7B87E049D6A7}" presName="vert1" presStyleCnt="0"/>
      <dgm:spPr/>
    </dgm:pt>
  </dgm:ptLst>
  <dgm:cxnLst>
    <dgm:cxn modelId="{78352409-104F-4808-B741-5C13FD4C9A1F}" srcId="{A99FF57E-49EE-4569-8734-B228AF2CC30C}" destId="{141451F0-8368-4FEB-AAD1-8790DE6F7ACE}" srcOrd="2" destOrd="0" parTransId="{9BD4CFE1-0A8B-4423-A87F-44866AC8A83E}" sibTransId="{A1A66E08-935F-4295-AA88-A3040769D3BB}"/>
    <dgm:cxn modelId="{E58BA61F-6F77-481C-AC19-609B91D1F06F}" srcId="{A99FF57E-49EE-4569-8734-B228AF2CC30C}" destId="{2EDB16C4-560E-4FE1-82A7-4F1DA12E7E01}" srcOrd="3" destOrd="0" parTransId="{1116C239-7CDE-4E3E-AE47-3856FFCD9389}" sibTransId="{D4251062-BDC9-4081-A318-DC07BD87F183}"/>
    <dgm:cxn modelId="{B1770434-39BB-41CD-919A-942051FA47A0}" type="presOf" srcId="{A99FF57E-49EE-4569-8734-B228AF2CC30C}" destId="{B38F01DC-BD71-4E81-9CF4-3AED13274534}" srcOrd="0" destOrd="0" presId="urn:microsoft.com/office/officeart/2008/layout/LinedList"/>
    <dgm:cxn modelId="{02DA8561-FA0A-47B7-9B01-6326F45E7703}" type="presOf" srcId="{9FBC9C67-DFBB-40BF-A595-31DE2AB6D289}" destId="{B8A2BE7C-CBE9-4416-A77D-AEDFDCCE42B6}" srcOrd="0" destOrd="0" presId="urn:microsoft.com/office/officeart/2008/layout/LinedList"/>
    <dgm:cxn modelId="{B54D7263-95F3-4504-824C-B0445478A21F}" srcId="{A99FF57E-49EE-4569-8734-B228AF2CC30C}" destId="{4D759EFB-9408-4D7A-9B43-83A8A3ECEA06}" srcOrd="4" destOrd="0" parTransId="{A31A79ED-3005-4B20-BC44-978ED8FD89BA}" sibTransId="{EC9103CF-48D7-4D02-906B-C6305270422D}"/>
    <dgm:cxn modelId="{1C2C0770-DCB3-4A9B-BACA-3943EFB096DD}" type="presOf" srcId="{2EDB16C4-560E-4FE1-82A7-4F1DA12E7E01}" destId="{52D10FCD-08D5-4D0D-B554-FCB44BB33267}" srcOrd="0" destOrd="0" presId="urn:microsoft.com/office/officeart/2008/layout/LinedList"/>
    <dgm:cxn modelId="{9280EE59-D948-45FC-8029-0A29519EF467}" srcId="{A99FF57E-49EE-4569-8734-B228AF2CC30C}" destId="{4E9BFC63-32E9-4C56-8B18-7B87E049D6A7}" srcOrd="8" destOrd="0" parTransId="{3A01CBCE-FA4E-4CA8-80B4-A707DBC3BAB3}" sibTransId="{84293D90-549F-4E6E-AAAB-D7B85034100A}"/>
    <dgm:cxn modelId="{B5CD9A8D-A895-4EA8-9B52-914A2E6FF7AC}" srcId="{A99FF57E-49EE-4569-8734-B228AF2CC30C}" destId="{A0F63698-751D-4365-967B-6C77A847DD88}" srcOrd="6" destOrd="0" parTransId="{6E867E24-39C3-4591-87E2-8ABFF930054B}" sibTransId="{CCB58213-C16E-45E1-A249-64E268F0D5B2}"/>
    <dgm:cxn modelId="{E265EE93-3DF4-4E79-BEB6-A174B69C6E41}" srcId="{A99FF57E-49EE-4569-8734-B228AF2CC30C}" destId="{63E86D16-B511-4E5A-8329-D541D4F451F5}" srcOrd="1" destOrd="0" parTransId="{B3F39FA3-9A6C-4A60-B828-FB40D4D56EC8}" sibTransId="{D4998CE0-BB13-4B95-8434-93EE82D734C5}"/>
    <dgm:cxn modelId="{84ABEA98-FB47-4741-AA9B-F6A5A482E068}" type="presOf" srcId="{F07B7AD0-C7D9-46F4-93F8-532DBA7A5540}" destId="{444C84A8-49E8-4DF0-A9AA-3CC6CF70DC34}" srcOrd="0" destOrd="0" presId="urn:microsoft.com/office/officeart/2008/layout/LinedList"/>
    <dgm:cxn modelId="{85FC98A6-6D1A-40B4-B241-FB06421A59B6}" srcId="{A99FF57E-49EE-4569-8734-B228AF2CC30C}" destId="{F07B7AD0-C7D9-46F4-93F8-532DBA7A5540}" srcOrd="5" destOrd="0" parTransId="{D2D4B4B5-9AA6-4D58-BB60-09AC8DEEFD79}" sibTransId="{46B49BC9-4FE2-4F78-9F80-32BAAEA2E877}"/>
    <dgm:cxn modelId="{6F0DC9A7-9C24-4669-97DD-015D0825C5A0}" srcId="{A99FF57E-49EE-4569-8734-B228AF2CC30C}" destId="{9FBC9C67-DFBB-40BF-A595-31DE2AB6D289}" srcOrd="0" destOrd="0" parTransId="{92E99108-B8EB-48DC-A795-6EC572587F49}" sibTransId="{F1CF590F-5D25-4E67-8DCF-329CA00AA184}"/>
    <dgm:cxn modelId="{90BE31AE-3CDA-49C4-B177-15B087CE72D5}" srcId="{A99FF57E-49EE-4569-8734-B228AF2CC30C}" destId="{874F3387-1C13-4E41-AFCA-794801FAF719}" srcOrd="7" destOrd="0" parTransId="{5661F47E-3A19-4684-AA29-3A93D99EA021}" sibTransId="{5A877D41-182D-451B-8854-3CEE778A15C1}"/>
    <dgm:cxn modelId="{00460BB0-4B56-45A7-A264-50E215CF8794}" type="presOf" srcId="{4E9BFC63-32E9-4C56-8B18-7B87E049D6A7}" destId="{ED5B9BE0-B301-4F01-AE7B-848DF58C0890}" srcOrd="0" destOrd="0" presId="urn:microsoft.com/office/officeart/2008/layout/LinedList"/>
    <dgm:cxn modelId="{FFC358B0-9BF2-4165-93C9-C90837A308DA}" type="presOf" srcId="{874F3387-1C13-4E41-AFCA-794801FAF719}" destId="{D99A4137-2F01-45AC-A1B1-BED724BAF0BE}" srcOrd="0" destOrd="0" presId="urn:microsoft.com/office/officeart/2008/layout/LinedList"/>
    <dgm:cxn modelId="{4B3EECC7-0548-4922-952D-4F644258C5AD}" type="presOf" srcId="{A0F63698-751D-4365-967B-6C77A847DD88}" destId="{8D5CEB02-E658-4DEB-8A5F-F5A0C895D573}" srcOrd="0" destOrd="0" presId="urn:microsoft.com/office/officeart/2008/layout/LinedList"/>
    <dgm:cxn modelId="{2239DEE3-B749-46DB-9255-90D4FFCA42E1}" type="presOf" srcId="{141451F0-8368-4FEB-AAD1-8790DE6F7ACE}" destId="{B55B6849-A2D2-4CC2-B2CD-72D6FB82EFC9}" srcOrd="0" destOrd="0" presId="urn:microsoft.com/office/officeart/2008/layout/LinedList"/>
    <dgm:cxn modelId="{346012EB-0BA3-4700-9EF2-6DAA58890091}" type="presOf" srcId="{4D759EFB-9408-4D7A-9B43-83A8A3ECEA06}" destId="{09B3CB55-A10D-48F3-9B7A-9B066DF7533F}" srcOrd="0" destOrd="0" presId="urn:microsoft.com/office/officeart/2008/layout/LinedList"/>
    <dgm:cxn modelId="{049E84FD-8E54-416E-ABAA-CC22668E83DC}" type="presOf" srcId="{63E86D16-B511-4E5A-8329-D541D4F451F5}" destId="{B994A72C-0107-4C56-B3DD-0414233076A9}" srcOrd="0" destOrd="0" presId="urn:microsoft.com/office/officeart/2008/layout/LinedList"/>
    <dgm:cxn modelId="{9D2D7297-FA35-41BC-ADC9-4FB771EA85EB}" type="presParOf" srcId="{B38F01DC-BD71-4E81-9CF4-3AED13274534}" destId="{FC5D237F-77BF-43AF-BD79-7067776F00B9}" srcOrd="0" destOrd="0" presId="urn:microsoft.com/office/officeart/2008/layout/LinedList"/>
    <dgm:cxn modelId="{BA123C04-2590-40D7-B22A-D56C435ECD74}" type="presParOf" srcId="{B38F01DC-BD71-4E81-9CF4-3AED13274534}" destId="{F16F1B6D-DBDD-40F6-880F-2F80C2EE02CB}" srcOrd="1" destOrd="0" presId="urn:microsoft.com/office/officeart/2008/layout/LinedList"/>
    <dgm:cxn modelId="{B61FB6F1-E6C5-46E3-AC5A-5EBDE965E55B}" type="presParOf" srcId="{F16F1B6D-DBDD-40F6-880F-2F80C2EE02CB}" destId="{B8A2BE7C-CBE9-4416-A77D-AEDFDCCE42B6}" srcOrd="0" destOrd="0" presId="urn:microsoft.com/office/officeart/2008/layout/LinedList"/>
    <dgm:cxn modelId="{9A275EAD-AA97-43DA-95CE-99AAFF6DCF46}" type="presParOf" srcId="{F16F1B6D-DBDD-40F6-880F-2F80C2EE02CB}" destId="{3C2FC63A-45BE-4C15-B06D-AC32BBA777B1}" srcOrd="1" destOrd="0" presId="urn:microsoft.com/office/officeart/2008/layout/LinedList"/>
    <dgm:cxn modelId="{94FCBE4F-754C-40AB-881F-3452D4FEC9C9}" type="presParOf" srcId="{B38F01DC-BD71-4E81-9CF4-3AED13274534}" destId="{40E245F6-A547-48ED-8738-ADA39BC6A27B}" srcOrd="2" destOrd="0" presId="urn:microsoft.com/office/officeart/2008/layout/LinedList"/>
    <dgm:cxn modelId="{8156AEA1-7340-4EAC-8F7C-8C1EAC690146}" type="presParOf" srcId="{B38F01DC-BD71-4E81-9CF4-3AED13274534}" destId="{89998F54-DD1B-4972-B6CB-1CE073610794}" srcOrd="3" destOrd="0" presId="urn:microsoft.com/office/officeart/2008/layout/LinedList"/>
    <dgm:cxn modelId="{A74175B9-E33A-4856-9ACE-5831C2B616BB}" type="presParOf" srcId="{89998F54-DD1B-4972-B6CB-1CE073610794}" destId="{B994A72C-0107-4C56-B3DD-0414233076A9}" srcOrd="0" destOrd="0" presId="urn:microsoft.com/office/officeart/2008/layout/LinedList"/>
    <dgm:cxn modelId="{CE308401-D6E3-4D21-860C-34430A447029}" type="presParOf" srcId="{89998F54-DD1B-4972-B6CB-1CE073610794}" destId="{F38E0295-15F9-493F-9E1B-1A0266794499}" srcOrd="1" destOrd="0" presId="urn:microsoft.com/office/officeart/2008/layout/LinedList"/>
    <dgm:cxn modelId="{8D807D6F-D7AF-45CF-BF9C-53F8D0BEA20D}" type="presParOf" srcId="{B38F01DC-BD71-4E81-9CF4-3AED13274534}" destId="{AFA935AE-E37F-480E-9D32-F1363FAD306F}" srcOrd="4" destOrd="0" presId="urn:microsoft.com/office/officeart/2008/layout/LinedList"/>
    <dgm:cxn modelId="{F374BB1D-7B3A-44B3-8E35-AE8E29C2C0A6}" type="presParOf" srcId="{B38F01DC-BD71-4E81-9CF4-3AED13274534}" destId="{DF0BF25D-B301-4AAB-BD73-95D7361E91F6}" srcOrd="5" destOrd="0" presId="urn:microsoft.com/office/officeart/2008/layout/LinedList"/>
    <dgm:cxn modelId="{9BBE815B-7E28-45F8-9953-D159B732B493}" type="presParOf" srcId="{DF0BF25D-B301-4AAB-BD73-95D7361E91F6}" destId="{B55B6849-A2D2-4CC2-B2CD-72D6FB82EFC9}" srcOrd="0" destOrd="0" presId="urn:microsoft.com/office/officeart/2008/layout/LinedList"/>
    <dgm:cxn modelId="{EC53D19F-AC21-4F46-88BD-4E59BAF9F712}" type="presParOf" srcId="{DF0BF25D-B301-4AAB-BD73-95D7361E91F6}" destId="{D9F08CD2-D5C0-49D9-BDBD-EE8D351DCB53}" srcOrd="1" destOrd="0" presId="urn:microsoft.com/office/officeart/2008/layout/LinedList"/>
    <dgm:cxn modelId="{EEC5D7F4-B42A-4314-888C-AB076A5EE7CD}" type="presParOf" srcId="{B38F01DC-BD71-4E81-9CF4-3AED13274534}" destId="{CF5FB637-7620-4AEE-B26F-E550D3F12945}" srcOrd="6" destOrd="0" presId="urn:microsoft.com/office/officeart/2008/layout/LinedList"/>
    <dgm:cxn modelId="{84C2EC5B-6D75-4B3B-A84D-29689789E648}" type="presParOf" srcId="{B38F01DC-BD71-4E81-9CF4-3AED13274534}" destId="{2973D362-CFF4-42BF-9DAB-53F69A6FB383}" srcOrd="7" destOrd="0" presId="urn:microsoft.com/office/officeart/2008/layout/LinedList"/>
    <dgm:cxn modelId="{9661FB44-CD4C-484B-8C17-149246117B45}" type="presParOf" srcId="{2973D362-CFF4-42BF-9DAB-53F69A6FB383}" destId="{52D10FCD-08D5-4D0D-B554-FCB44BB33267}" srcOrd="0" destOrd="0" presId="urn:microsoft.com/office/officeart/2008/layout/LinedList"/>
    <dgm:cxn modelId="{47AF581B-D753-4C52-8E70-B23E657CA950}" type="presParOf" srcId="{2973D362-CFF4-42BF-9DAB-53F69A6FB383}" destId="{8919E296-7133-4120-9BD3-58B60C7BA71C}" srcOrd="1" destOrd="0" presId="urn:microsoft.com/office/officeart/2008/layout/LinedList"/>
    <dgm:cxn modelId="{B68C6052-3BEB-41E0-A823-E3B3F82568B0}" type="presParOf" srcId="{B38F01DC-BD71-4E81-9CF4-3AED13274534}" destId="{7BD536A4-5A68-44F5-B5B8-03BB0A6D034C}" srcOrd="8" destOrd="0" presId="urn:microsoft.com/office/officeart/2008/layout/LinedList"/>
    <dgm:cxn modelId="{1BF800FE-039C-46FB-A670-55D8573C6228}" type="presParOf" srcId="{B38F01DC-BD71-4E81-9CF4-3AED13274534}" destId="{324656E5-1D66-401B-8549-2CD1B2421CB5}" srcOrd="9" destOrd="0" presId="urn:microsoft.com/office/officeart/2008/layout/LinedList"/>
    <dgm:cxn modelId="{5FAB25E6-64E6-4E77-85DF-F48479B835FA}" type="presParOf" srcId="{324656E5-1D66-401B-8549-2CD1B2421CB5}" destId="{09B3CB55-A10D-48F3-9B7A-9B066DF7533F}" srcOrd="0" destOrd="0" presId="urn:microsoft.com/office/officeart/2008/layout/LinedList"/>
    <dgm:cxn modelId="{EF2295FB-4BB0-4D91-B922-1C381C727FE5}" type="presParOf" srcId="{324656E5-1D66-401B-8549-2CD1B2421CB5}" destId="{CF1A2935-6FD6-47EC-AE28-5FE685EFFAD9}" srcOrd="1" destOrd="0" presId="urn:microsoft.com/office/officeart/2008/layout/LinedList"/>
    <dgm:cxn modelId="{8D7E36C1-493F-4CDC-805F-319BAFB9491B}" type="presParOf" srcId="{B38F01DC-BD71-4E81-9CF4-3AED13274534}" destId="{2F33C4EF-0B82-4D0E-92E7-DCB751E349B2}" srcOrd="10" destOrd="0" presId="urn:microsoft.com/office/officeart/2008/layout/LinedList"/>
    <dgm:cxn modelId="{6DD38EAF-E44F-4DEA-B7F2-EA5E0B1D5E77}" type="presParOf" srcId="{B38F01DC-BD71-4E81-9CF4-3AED13274534}" destId="{7245A73E-E286-444D-AD82-8C18D921FF8E}" srcOrd="11" destOrd="0" presId="urn:microsoft.com/office/officeart/2008/layout/LinedList"/>
    <dgm:cxn modelId="{28293AF3-A2C5-4184-8C59-2888FC695711}" type="presParOf" srcId="{7245A73E-E286-444D-AD82-8C18D921FF8E}" destId="{444C84A8-49E8-4DF0-A9AA-3CC6CF70DC34}" srcOrd="0" destOrd="0" presId="urn:microsoft.com/office/officeart/2008/layout/LinedList"/>
    <dgm:cxn modelId="{A138C29B-21CE-4850-A9B1-7DDFAD97819B}" type="presParOf" srcId="{7245A73E-E286-444D-AD82-8C18D921FF8E}" destId="{32FE36A7-3251-4358-B688-FA1416A628E4}" srcOrd="1" destOrd="0" presId="urn:microsoft.com/office/officeart/2008/layout/LinedList"/>
    <dgm:cxn modelId="{BA6E918F-2E81-41D7-B028-A9D8ABCC2235}" type="presParOf" srcId="{B38F01DC-BD71-4E81-9CF4-3AED13274534}" destId="{EB7DC074-B975-4FD1-B3AB-F74AEA11B418}" srcOrd="12" destOrd="0" presId="urn:microsoft.com/office/officeart/2008/layout/LinedList"/>
    <dgm:cxn modelId="{239603E4-4B54-480E-B351-BFE54E79E896}" type="presParOf" srcId="{B38F01DC-BD71-4E81-9CF4-3AED13274534}" destId="{75616B5B-1D1A-429C-BB67-A593184BBDBC}" srcOrd="13" destOrd="0" presId="urn:microsoft.com/office/officeart/2008/layout/LinedList"/>
    <dgm:cxn modelId="{17EE7DB7-E33C-4229-94B7-CAC44C94FB08}" type="presParOf" srcId="{75616B5B-1D1A-429C-BB67-A593184BBDBC}" destId="{8D5CEB02-E658-4DEB-8A5F-F5A0C895D573}" srcOrd="0" destOrd="0" presId="urn:microsoft.com/office/officeart/2008/layout/LinedList"/>
    <dgm:cxn modelId="{119810E1-6EC6-4E78-95E4-3A43BA1C6336}" type="presParOf" srcId="{75616B5B-1D1A-429C-BB67-A593184BBDBC}" destId="{DE53EC6B-7ECB-4DAD-94EA-AA46075F151F}" srcOrd="1" destOrd="0" presId="urn:microsoft.com/office/officeart/2008/layout/LinedList"/>
    <dgm:cxn modelId="{907A5D4A-2E80-4D10-95FC-244E5D39013D}" type="presParOf" srcId="{B38F01DC-BD71-4E81-9CF4-3AED13274534}" destId="{2E5331B7-7A06-4D5C-BAFD-4AE04FF71D1D}" srcOrd="14" destOrd="0" presId="urn:microsoft.com/office/officeart/2008/layout/LinedList"/>
    <dgm:cxn modelId="{4BE42E92-1994-4F84-9801-36569CB34515}" type="presParOf" srcId="{B38F01DC-BD71-4E81-9CF4-3AED13274534}" destId="{DB553864-EB45-40C5-B228-7CD43D71B691}" srcOrd="15" destOrd="0" presId="urn:microsoft.com/office/officeart/2008/layout/LinedList"/>
    <dgm:cxn modelId="{A456F8CE-3A09-44B5-90DD-A5DBEA88315C}" type="presParOf" srcId="{DB553864-EB45-40C5-B228-7CD43D71B691}" destId="{D99A4137-2F01-45AC-A1B1-BED724BAF0BE}" srcOrd="0" destOrd="0" presId="urn:microsoft.com/office/officeart/2008/layout/LinedList"/>
    <dgm:cxn modelId="{42254155-2A9F-4291-AB83-8D5258C667D0}" type="presParOf" srcId="{DB553864-EB45-40C5-B228-7CD43D71B691}" destId="{6CDB0CC7-36E0-4A57-B884-76BB26A10DE5}" srcOrd="1" destOrd="0" presId="urn:microsoft.com/office/officeart/2008/layout/LinedList"/>
    <dgm:cxn modelId="{F7D0A67E-C9D4-4ED2-9FC2-4F73680CB1B3}" type="presParOf" srcId="{B38F01DC-BD71-4E81-9CF4-3AED13274534}" destId="{0C0BD904-17D6-4F27-AB0A-E875DEF42014}" srcOrd="16" destOrd="0" presId="urn:microsoft.com/office/officeart/2008/layout/LinedList"/>
    <dgm:cxn modelId="{D192FA32-7100-4A11-8BD1-A0447F4FAE09}" type="presParOf" srcId="{B38F01DC-BD71-4E81-9CF4-3AED13274534}" destId="{54DE4B57-71C2-40F1-812D-E263C4379E05}" srcOrd="17" destOrd="0" presId="urn:microsoft.com/office/officeart/2008/layout/LinedList"/>
    <dgm:cxn modelId="{134A7BFE-ADB8-4C94-BD91-6CFDA876DB48}" type="presParOf" srcId="{54DE4B57-71C2-40F1-812D-E263C4379E05}" destId="{ED5B9BE0-B301-4F01-AE7B-848DF58C0890}" srcOrd="0" destOrd="0" presId="urn:microsoft.com/office/officeart/2008/layout/LinedList"/>
    <dgm:cxn modelId="{42AED11F-4D0B-43A8-95D0-89E1281F4247}" type="presParOf" srcId="{54DE4B57-71C2-40F1-812D-E263C4379E05}" destId="{B720B580-F0A8-4B8F-84BC-DEC2F98EE5C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D237F-77BF-43AF-BD79-7067776F00B9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A2BE7C-CBE9-4416-A77D-AEDFDCCE42B6}">
      <dsp:nvSpPr>
        <dsp:cNvPr id="0" name=""/>
        <dsp:cNvSpPr/>
      </dsp:nvSpPr>
      <dsp:spPr>
        <a:xfrm>
          <a:off x="0" y="675"/>
          <a:ext cx="6900512" cy="61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About the Council</a:t>
          </a:r>
        </a:p>
      </dsp:txBody>
      <dsp:txXfrm>
        <a:off x="0" y="675"/>
        <a:ext cx="6900512" cy="614976"/>
      </dsp:txXfrm>
    </dsp:sp>
    <dsp:sp modelId="{40E245F6-A547-48ED-8738-ADA39BC6A27B}">
      <dsp:nvSpPr>
        <dsp:cNvPr id="0" name=""/>
        <dsp:cNvSpPr/>
      </dsp:nvSpPr>
      <dsp:spPr>
        <a:xfrm>
          <a:off x="0" y="615652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94A72C-0107-4C56-B3DD-0414233076A9}">
      <dsp:nvSpPr>
        <dsp:cNvPr id="0" name=""/>
        <dsp:cNvSpPr/>
      </dsp:nvSpPr>
      <dsp:spPr>
        <a:xfrm>
          <a:off x="0" y="615652"/>
          <a:ext cx="6900512" cy="61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MBE Designations (Listed, Registered, and Certified)</a:t>
          </a:r>
        </a:p>
      </dsp:txBody>
      <dsp:txXfrm>
        <a:off x="0" y="615652"/>
        <a:ext cx="6900512" cy="614976"/>
      </dsp:txXfrm>
    </dsp:sp>
    <dsp:sp modelId="{AFA935AE-E37F-480E-9D32-F1363FAD306F}">
      <dsp:nvSpPr>
        <dsp:cNvPr id="0" name=""/>
        <dsp:cNvSpPr/>
      </dsp:nvSpPr>
      <dsp:spPr>
        <a:xfrm>
          <a:off x="0" y="1230628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B6849-A2D2-4CC2-B2CD-72D6FB82EFC9}">
      <dsp:nvSpPr>
        <dsp:cNvPr id="0" name=""/>
        <dsp:cNvSpPr/>
      </dsp:nvSpPr>
      <dsp:spPr>
        <a:xfrm>
          <a:off x="0" y="1230628"/>
          <a:ext cx="6900512" cy="61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Eligibility for MBE Designation</a:t>
          </a:r>
        </a:p>
      </dsp:txBody>
      <dsp:txXfrm>
        <a:off x="0" y="1230628"/>
        <a:ext cx="6900512" cy="614976"/>
      </dsp:txXfrm>
    </dsp:sp>
    <dsp:sp modelId="{CF5FB637-7620-4AEE-B26F-E550D3F12945}">
      <dsp:nvSpPr>
        <dsp:cNvPr id="0" name=""/>
        <dsp:cNvSpPr/>
      </dsp:nvSpPr>
      <dsp:spPr>
        <a:xfrm>
          <a:off x="0" y="1845605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D10FCD-08D5-4D0D-B554-FCB44BB33267}">
      <dsp:nvSpPr>
        <dsp:cNvPr id="0" name=""/>
        <dsp:cNvSpPr/>
      </dsp:nvSpPr>
      <dsp:spPr>
        <a:xfrm>
          <a:off x="0" y="1845605"/>
          <a:ext cx="6900512" cy="61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MBE Designation Process</a:t>
          </a:r>
        </a:p>
      </dsp:txBody>
      <dsp:txXfrm>
        <a:off x="0" y="1845605"/>
        <a:ext cx="6900512" cy="614976"/>
      </dsp:txXfrm>
    </dsp:sp>
    <dsp:sp modelId="{7BD536A4-5A68-44F5-B5B8-03BB0A6D034C}">
      <dsp:nvSpPr>
        <dsp:cNvPr id="0" name=""/>
        <dsp:cNvSpPr/>
      </dsp:nvSpPr>
      <dsp:spPr>
        <a:xfrm>
          <a:off x="0" y="2460582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B3CB55-A10D-48F3-9B7A-9B066DF7533F}">
      <dsp:nvSpPr>
        <dsp:cNvPr id="0" name=""/>
        <dsp:cNvSpPr/>
      </dsp:nvSpPr>
      <dsp:spPr>
        <a:xfrm>
          <a:off x="0" y="2460582"/>
          <a:ext cx="6900512" cy="61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Designation Benefits</a:t>
          </a:r>
        </a:p>
      </dsp:txBody>
      <dsp:txXfrm>
        <a:off x="0" y="2460582"/>
        <a:ext cx="6900512" cy="614976"/>
      </dsp:txXfrm>
    </dsp:sp>
    <dsp:sp modelId="{2F33C4EF-0B82-4D0E-92E7-DCB751E349B2}">
      <dsp:nvSpPr>
        <dsp:cNvPr id="0" name=""/>
        <dsp:cNvSpPr/>
      </dsp:nvSpPr>
      <dsp:spPr>
        <a:xfrm>
          <a:off x="0" y="3075558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4C84A8-49E8-4DF0-A9AA-3CC6CF70DC34}">
      <dsp:nvSpPr>
        <dsp:cNvPr id="0" name=""/>
        <dsp:cNvSpPr/>
      </dsp:nvSpPr>
      <dsp:spPr>
        <a:xfrm>
          <a:off x="0" y="3075558"/>
          <a:ext cx="6900512" cy="61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Eligibility </a:t>
          </a:r>
        </a:p>
      </dsp:txBody>
      <dsp:txXfrm>
        <a:off x="0" y="3075558"/>
        <a:ext cx="6900512" cy="614976"/>
      </dsp:txXfrm>
    </dsp:sp>
    <dsp:sp modelId="{EB7DC074-B975-4FD1-B3AB-F74AEA11B418}">
      <dsp:nvSpPr>
        <dsp:cNvPr id="0" name=""/>
        <dsp:cNvSpPr/>
      </dsp:nvSpPr>
      <dsp:spPr>
        <a:xfrm>
          <a:off x="0" y="3690535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5CEB02-E658-4DEB-8A5F-F5A0C895D573}">
      <dsp:nvSpPr>
        <dsp:cNvPr id="0" name=""/>
        <dsp:cNvSpPr/>
      </dsp:nvSpPr>
      <dsp:spPr>
        <a:xfrm>
          <a:off x="0" y="3690535"/>
          <a:ext cx="6900512" cy="61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Criteria</a:t>
          </a:r>
        </a:p>
      </dsp:txBody>
      <dsp:txXfrm>
        <a:off x="0" y="3690535"/>
        <a:ext cx="6900512" cy="614976"/>
      </dsp:txXfrm>
    </dsp:sp>
    <dsp:sp modelId="{2E5331B7-7A06-4D5C-BAFD-4AE04FF71D1D}">
      <dsp:nvSpPr>
        <dsp:cNvPr id="0" name=""/>
        <dsp:cNvSpPr/>
      </dsp:nvSpPr>
      <dsp:spPr>
        <a:xfrm>
          <a:off x="0" y="4305512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9A4137-2F01-45AC-A1B1-BED724BAF0BE}">
      <dsp:nvSpPr>
        <dsp:cNvPr id="0" name=""/>
        <dsp:cNvSpPr/>
      </dsp:nvSpPr>
      <dsp:spPr>
        <a:xfrm>
          <a:off x="0" y="4305512"/>
          <a:ext cx="6900512" cy="61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Mandatory Documents</a:t>
          </a:r>
        </a:p>
      </dsp:txBody>
      <dsp:txXfrm>
        <a:off x="0" y="4305512"/>
        <a:ext cx="6900512" cy="614976"/>
      </dsp:txXfrm>
    </dsp:sp>
    <dsp:sp modelId="{0C0BD904-17D6-4F27-AB0A-E875DEF42014}">
      <dsp:nvSpPr>
        <dsp:cNvPr id="0" name=""/>
        <dsp:cNvSpPr/>
      </dsp:nvSpPr>
      <dsp:spPr>
        <a:xfrm>
          <a:off x="0" y="4920488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5B9BE0-B301-4F01-AE7B-848DF58C0890}">
      <dsp:nvSpPr>
        <dsp:cNvPr id="0" name=""/>
        <dsp:cNvSpPr/>
      </dsp:nvSpPr>
      <dsp:spPr>
        <a:xfrm>
          <a:off x="0" y="4920488"/>
          <a:ext cx="6900512" cy="61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Contact Us</a:t>
          </a:r>
        </a:p>
      </dsp:txBody>
      <dsp:txXfrm>
        <a:off x="0" y="4920488"/>
        <a:ext cx="6900512" cy="614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A221F-1283-432F-81B7-26AB5A29BD40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3F221-47C6-402D-86E5-7F466D7E3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68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982C8-372B-4168-B460-9D8443375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E62C8-1311-4C08-8AA5-B35777586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75854-6D07-434D-B016-1CB368742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7926-3E98-4AA9-9109-001AD6F32425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22C1D-3262-4F66-9D69-3A115EAD1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9EF65-D5F7-4580-81F4-FD861F47B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54DD-850A-4A96-A35A-F0C313B14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56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9513A-9EF3-4EB7-BA08-E36209DEC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A60028-C30F-4E96-9849-379B4A7DCF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93A63-E8BE-4D6D-975E-498CB53D7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7926-3E98-4AA9-9109-001AD6F32425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B784F-CCE3-4A6A-A256-05EAE5023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04F9F-B7DF-480F-9866-4178419A0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54DD-850A-4A96-A35A-F0C313B14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83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CBD00-C014-4E87-A7A8-836040EF20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ACE6F4-237B-4DCA-B4F3-94A2C88CB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AC795-15C0-4AA4-BCF6-ECADDACF9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7926-3E98-4AA9-9109-001AD6F32425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7B3F0-A81D-4A66-BBB0-B1C6A9DBB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980ED-B1CC-4B8D-B1FD-B24E5FF14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54DD-850A-4A96-A35A-F0C313B14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86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AB9B2-C837-4B1B-A7A9-209E66766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DE34A-7C5A-4A1F-A33F-499C8D214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B0273-F579-49E2-934E-2E5F6280B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7926-3E98-4AA9-9109-001AD6F32425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DE31D-2531-41B5-AAD5-3A969D6C0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D254D-62D9-4DD9-AC21-11A2E4007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54DD-850A-4A96-A35A-F0C313B14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7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FA22-240B-405D-9CF8-805BF43C7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3305B-7C99-415C-B9EB-0FD63447E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EB68C-B491-41FC-B647-022D184A7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7926-3E98-4AA9-9109-001AD6F32425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2F7A4-21C0-46B3-94A4-D99AB60A2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D8413-FA47-42B4-9296-ADAC17A59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54DD-850A-4A96-A35A-F0C313B14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76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A2CC9-F73F-47E6-AC91-A89D38BF2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DCB8B-36EA-4B63-9CB4-16D9591D55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B0DCF0-07B3-4A24-89F0-5D4FDE001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08453F-4165-41E3-9B33-CBEF6339F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7926-3E98-4AA9-9109-001AD6F32425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B7AD59-DDB3-4A84-A6AE-F39F96E98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0682A-F033-43D2-92E2-C1ECB72BD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54DD-850A-4A96-A35A-F0C313B14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04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6BF71-8113-4FD6-9D1E-9601E999D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03FD7A-AB99-4A4B-9B43-67C7B1A54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1B6B9E-94B9-4E9C-9EE9-59120E6ED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2ABAB5-B5B1-4626-8FFC-95CD589D87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F23C5A-33DB-405F-92E8-2C7DD84DB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6DE517-581B-4735-9F2A-D9FAD9E89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7926-3E98-4AA9-9109-001AD6F32425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BA635D-AB66-4EA9-A933-A69A93C9D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BE78CA-F14D-4570-B87E-247E1F099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54DD-850A-4A96-A35A-F0C313B14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16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44A15-5356-4B3F-A5AA-383C84B02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92C6F5-827E-4F26-97AF-5391499F9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7926-3E98-4AA9-9109-001AD6F32425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ECF3B8-CB63-4E7F-8D25-0EF8251A9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D29ECC-0A77-4D4E-9229-E45647FDB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54DD-850A-4A96-A35A-F0C313B14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36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CF538F-6C66-4BCC-ADDD-F7D18131F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7926-3E98-4AA9-9109-001AD6F32425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6E3BEA-7943-4C0E-87A3-FC043DEAF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F4803-CFE7-47A0-ACB6-ABB4B900A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54DD-850A-4A96-A35A-F0C313B14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72827-8925-4322-87C0-0D2023EFC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34BCA-8F17-40EE-BC0B-764C5DE8B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ADB689-E7B6-4021-BFCC-3791EAEE4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1E27ED-7656-4C6D-915D-DB873A881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7926-3E98-4AA9-9109-001AD6F32425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5080B-4BF3-4992-916C-87B6CC93E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C87EB-BC48-4E43-9545-04F271EE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54DD-850A-4A96-A35A-F0C313B14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83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5F629-6BDB-41B9-85D8-EE08AB099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4808A7-088D-4D89-A0E2-7A8D59C0C4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34AB96-62E2-434A-AFE0-03EEF7FC9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3E628-F121-42C4-888D-9EBFCE163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7926-3E98-4AA9-9109-001AD6F32425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08721D-6BA7-4344-8127-E670DEAA2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3E39F-8F8C-40D0-B2DB-3AAB973F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54DD-850A-4A96-A35A-F0C313B14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92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EFE75-8B82-4FD8-AD72-F30870F8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05ED8-ED72-439F-AB1A-70806A96B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FCD5E-EE6C-4F4F-9173-5537CBB4D0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A7926-3E98-4AA9-9109-001AD6F32425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1634D-9128-4554-B890-508C8E3BD9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F7763-2DF6-4928-8C0B-DB031D7A7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154DD-850A-4A96-A35A-F0C313B14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2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msamuel@srmsdc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msdc.org/mbes/what-is-an-mb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8445C7-CD3B-431C-B4EA-8D45E4CEF4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MBE Designation Presentation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1.png" descr="Text&#10;&#10;Description automatically generated">
            <a:extLst>
              <a:ext uri="{FF2B5EF4-FFF2-40B4-BE49-F238E27FC236}">
                <a16:creationId xmlns:a16="http://schemas.microsoft.com/office/drawing/2014/main" id="{6B93001D-A220-4C40-BC2B-2E597722606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382" y="1449605"/>
            <a:ext cx="4047843" cy="259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11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8297DA-8F67-4B8E-946E-F653C9550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/>
              <a:t>Mandatory Documents – All C/S Corporations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7AEA3-0A50-42BE-91C6-CBE114520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1900" dirty="0"/>
              <a:t>Certificate or Articles of Incorporation</a:t>
            </a:r>
          </a:p>
          <a:p>
            <a:r>
              <a:rPr lang="en-US" sz="1900" dirty="0"/>
              <a:t>Corporate Bylaws</a:t>
            </a:r>
          </a:p>
          <a:p>
            <a:r>
              <a:rPr lang="en-US" sz="1900" dirty="0"/>
              <a:t>Minutes of the First Organizational Meeting</a:t>
            </a:r>
          </a:p>
          <a:p>
            <a:r>
              <a:rPr lang="en-US" sz="1900" dirty="0"/>
              <a:t>Minutes of the last Board of Directors and Shareholders Meetings</a:t>
            </a:r>
          </a:p>
          <a:p>
            <a:r>
              <a:rPr lang="en-US" sz="1900" dirty="0"/>
              <a:t>Copies (front and back) of all issued stock certificates and the next consecutive unissued certificate</a:t>
            </a:r>
          </a:p>
          <a:p>
            <a:r>
              <a:rPr lang="en-US" sz="1900" dirty="0"/>
              <a:t>Stock transfer ledger</a:t>
            </a:r>
          </a:p>
          <a:p>
            <a:r>
              <a:rPr lang="en-US" sz="1900" dirty="0"/>
              <a:t>Businesses that have been legally organized outside the states of Alabama, Arkansas, Louisiana or Mississippi MUST submit a Foreign Entity Certificate (Certificate of Authority, Fictitious Business Statement, etc.) as proof of authorization to conduct business in the states of Alabama, Arkansas, Louisiana or Mississippi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dirty="0"/>
              <a:t>**“N/A” explanations will NOT be accepted</a:t>
            </a:r>
          </a:p>
        </p:txBody>
      </p:sp>
    </p:spTree>
    <p:extLst>
      <p:ext uri="{BB962C8B-B14F-4D97-AF65-F5344CB8AC3E}">
        <p14:creationId xmlns:p14="http://schemas.microsoft.com/office/powerpoint/2010/main" val="3644240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565591-B8A3-44D3-A356-C93D4E67A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MBE Designation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F0715-09DD-440A-8233-8DDBEDA96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5839"/>
            <a:ext cx="10515600" cy="3590174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Step 1:  Submit application with supporting documentation</a:t>
            </a:r>
          </a:p>
          <a:p>
            <a:r>
              <a:rPr lang="en-US" sz="2000" dirty="0"/>
              <a:t>Step 2:  Initial review and desk audit</a:t>
            </a:r>
          </a:p>
          <a:p>
            <a:r>
              <a:rPr lang="en-US" sz="2000" dirty="0"/>
              <a:t>Step 3:  Site visit (in-person or virtual)</a:t>
            </a:r>
          </a:p>
          <a:p>
            <a:r>
              <a:rPr lang="en-US" sz="2000" dirty="0"/>
              <a:t>Step 4:  Certification Committee review</a:t>
            </a:r>
          </a:p>
          <a:p>
            <a:r>
              <a:rPr lang="en-US" sz="2000" dirty="0"/>
              <a:t>Step 5:  Board of Directors approval</a:t>
            </a:r>
          </a:p>
          <a:p>
            <a:r>
              <a:rPr lang="en-US" sz="2000" dirty="0"/>
              <a:t>Step 6:  MBE notification of application approval/denial</a:t>
            </a:r>
          </a:p>
          <a:p>
            <a:r>
              <a:rPr lang="en-US" sz="2000" dirty="0"/>
              <a:t>Step 7:  MBE orientation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**Regular processing may take 30-90 business days from the date the application is determined to be complete.</a:t>
            </a:r>
          </a:p>
        </p:txBody>
      </p:sp>
    </p:spTree>
    <p:extLst>
      <p:ext uri="{BB962C8B-B14F-4D97-AF65-F5344CB8AC3E}">
        <p14:creationId xmlns:p14="http://schemas.microsoft.com/office/powerpoint/2010/main" val="1135401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DB14F8-A18B-4F6F-897B-8CFE45420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/>
              <a:t>Contact Us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A871C-9CFC-4BFA-A13F-A8600FEFA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/>
              <a:t>For questions regarding the different types of designations or the application process, please call or email our MBE Services Department:</a:t>
            </a:r>
          </a:p>
          <a:p>
            <a:pPr marL="0" indent="0">
              <a:buNone/>
            </a:pPr>
            <a:r>
              <a:rPr lang="en-US" sz="2200"/>
              <a:t>Mark Samuel</a:t>
            </a:r>
          </a:p>
          <a:p>
            <a:pPr marL="0" indent="0">
              <a:buNone/>
            </a:pPr>
            <a:r>
              <a:rPr lang="en-US" sz="2200"/>
              <a:t>Regional Director of MBE Services</a:t>
            </a:r>
          </a:p>
          <a:p>
            <a:pPr marL="0" indent="0">
              <a:buNone/>
            </a:pPr>
            <a:r>
              <a:rPr lang="en-US" sz="2200"/>
              <a:t>(504) 293-0404</a:t>
            </a:r>
          </a:p>
          <a:p>
            <a:pPr marL="0" indent="0">
              <a:buNone/>
            </a:pPr>
            <a:r>
              <a:rPr lang="en-US" sz="2200">
                <a:hlinkClick r:id="rId2"/>
              </a:rPr>
              <a:t>msamuel@srmsdc.org</a:t>
            </a:r>
            <a:endParaRPr lang="en-US" sz="2200"/>
          </a:p>
          <a:p>
            <a:pPr marL="0" indent="0">
              <a:buNone/>
            </a:pPr>
            <a:endParaRPr lang="en-US" sz="2200"/>
          </a:p>
        </p:txBody>
      </p:sp>
      <p:pic>
        <p:nvPicPr>
          <p:cNvPr id="7" name="Google Shape;471;p19">
            <a:extLst>
              <a:ext uri="{FF2B5EF4-FFF2-40B4-BE49-F238E27FC236}">
                <a16:creationId xmlns:a16="http://schemas.microsoft.com/office/drawing/2014/main" id="{06237431-AF6E-466B-9944-E2B3255CE1DA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099048" y="699516"/>
            <a:ext cx="5458968" cy="5458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3962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3F5BEB-BD7F-4BB9-BFBB-B4543360C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Agenda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D2D7B90-759F-4608-A4BC-8AF389A14A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769102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9457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0EFD753D-6A49-46DD-9E82-AA6E2C62B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8A5824-1F4A-4EE7-BC13-5BB48FC08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4" y="321732"/>
            <a:ext cx="4568741" cy="6192603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225424-8867-4588-8F29-E45794526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57" y="637523"/>
            <a:ext cx="3608896" cy="1690993"/>
          </a:xfrm>
        </p:spPr>
        <p:txBody>
          <a:bodyPr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About the Council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A47A3-2D22-44BB-823A-03F2ED30F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256" y="2474260"/>
            <a:ext cx="3607930" cy="3677158"/>
          </a:xfrm>
        </p:spPr>
        <p:txBody>
          <a:bodyPr anchor="t">
            <a:normAutofit/>
          </a:bodyPr>
          <a:lstStyle/>
          <a:p>
            <a:pPr marL="0" indent="0">
              <a:buNone/>
              <a:tabLst>
                <a:tab pos="6570663" algn="l"/>
              </a:tabLst>
            </a:pPr>
            <a:r>
              <a:rPr lang="en-US" sz="2400" dirty="0">
                <a:solidFill>
                  <a:srgbClr val="FFFFFF"/>
                </a:solidFill>
              </a:rPr>
              <a:t>SRMSDC is one of twenty-three regional affiliates of the National Minority Supplier Development Council (NMSDC).</a:t>
            </a: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SRMSDC serves Alabama, Arkansas, Louisiana and Mississippi.</a:t>
            </a: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58BB8A9-BE2A-1542-954B-E67D955CC61D}"/>
              </a:ext>
            </a:extLst>
          </p:cNvPr>
          <p:cNvGrpSpPr/>
          <p:nvPr/>
        </p:nvGrpSpPr>
        <p:grpSpPr>
          <a:xfrm>
            <a:off x="5575528" y="4483769"/>
            <a:ext cx="6080580" cy="1770556"/>
            <a:chOff x="4984652" y="4823086"/>
            <a:chExt cx="6786679" cy="1976159"/>
          </a:xfrm>
        </p:grpSpPr>
        <p:pic>
          <p:nvPicPr>
            <p:cNvPr id="7" name="Google Shape;377;p4">
              <a:extLst>
                <a:ext uri="{FF2B5EF4-FFF2-40B4-BE49-F238E27FC236}">
                  <a16:creationId xmlns:a16="http://schemas.microsoft.com/office/drawing/2014/main" id="{DBF3E8E0-1023-4310-A23C-78FFF74BC2F6}"/>
                </a:ext>
              </a:extLst>
            </p:cNvPr>
            <p:cNvPicPr preferRelativeResize="0"/>
            <p:nvPr/>
          </p:nvPicPr>
          <p:blipFill rotWithShape="1">
            <a:blip r:embed="rId2"/>
            <a:srcRect l="7440" r="13227"/>
            <a:stretch/>
          </p:blipFill>
          <p:spPr>
            <a:xfrm>
              <a:off x="8304922" y="4988914"/>
              <a:ext cx="1626687" cy="1810331"/>
            </a:xfrm>
            <a:prstGeom prst="rect">
              <a:avLst/>
            </a:prstGeom>
            <a:noFill/>
          </p:spPr>
        </p:pic>
        <p:pic>
          <p:nvPicPr>
            <p:cNvPr id="6" name="Google Shape;376;p4">
              <a:extLst>
                <a:ext uri="{FF2B5EF4-FFF2-40B4-BE49-F238E27FC236}">
                  <a16:creationId xmlns:a16="http://schemas.microsoft.com/office/drawing/2014/main" id="{4B55554A-6DB1-44C9-BF39-6D34B39BFD60}"/>
                </a:ext>
              </a:extLst>
            </p:cNvPr>
            <p:cNvPicPr preferRelativeResize="0"/>
            <p:nvPr/>
          </p:nvPicPr>
          <p:blipFill rotWithShape="1">
            <a:blip r:embed="rId3"/>
            <a:srcRect l="10601" r="11904"/>
            <a:stretch/>
          </p:blipFill>
          <p:spPr>
            <a:xfrm>
              <a:off x="6707205" y="4823086"/>
              <a:ext cx="1501850" cy="1976159"/>
            </a:xfrm>
            <a:prstGeom prst="rect">
              <a:avLst/>
            </a:prstGeom>
            <a:noFill/>
          </p:spPr>
        </p:pic>
        <p:pic>
          <p:nvPicPr>
            <p:cNvPr id="5" name="Google Shape;375;p4">
              <a:extLst>
                <a:ext uri="{FF2B5EF4-FFF2-40B4-BE49-F238E27FC236}">
                  <a16:creationId xmlns:a16="http://schemas.microsoft.com/office/drawing/2014/main" id="{1A3416D0-D9F4-4690-89C0-C0933E7E0DF5}"/>
                </a:ext>
              </a:extLst>
            </p:cNvPr>
            <p:cNvPicPr preferRelativeResize="0"/>
            <p:nvPr/>
          </p:nvPicPr>
          <p:blipFill rotWithShape="1">
            <a:blip r:embed="rId4"/>
            <a:srcRect l="8076" r="12013"/>
            <a:stretch/>
          </p:blipFill>
          <p:spPr>
            <a:xfrm>
              <a:off x="4984652" y="4941905"/>
              <a:ext cx="1626686" cy="1738523"/>
            </a:xfrm>
            <a:prstGeom prst="rect">
              <a:avLst/>
            </a:prstGeom>
            <a:noFill/>
          </p:spPr>
        </p:pic>
        <p:pic>
          <p:nvPicPr>
            <p:cNvPr id="8" name="Google Shape;378;p4">
              <a:extLst>
                <a:ext uri="{FF2B5EF4-FFF2-40B4-BE49-F238E27FC236}">
                  <a16:creationId xmlns:a16="http://schemas.microsoft.com/office/drawing/2014/main" id="{5C254172-BAC2-42D7-948A-43AA6C0A0F81}"/>
                </a:ext>
              </a:extLst>
            </p:cNvPr>
            <p:cNvPicPr preferRelativeResize="0"/>
            <p:nvPr/>
          </p:nvPicPr>
          <p:blipFill rotWithShape="1">
            <a:blip r:embed="rId5"/>
            <a:srcRect l="11393" r="7488"/>
            <a:stretch/>
          </p:blipFill>
          <p:spPr>
            <a:xfrm>
              <a:off x="10027475" y="5119609"/>
              <a:ext cx="1743856" cy="1609530"/>
            </a:xfrm>
            <a:prstGeom prst="rect">
              <a:avLst/>
            </a:prstGeom>
            <a:noFill/>
          </p:spPr>
        </p:pic>
      </p:grpSp>
      <p:sp>
        <p:nvSpPr>
          <p:cNvPr id="13" name="Freeform 1407">
            <a:extLst>
              <a:ext uri="{FF2B5EF4-FFF2-40B4-BE49-F238E27FC236}">
                <a16:creationId xmlns:a16="http://schemas.microsoft.com/office/drawing/2014/main" id="{0C6658D2-D890-0C42-84A6-FE9C31293A7E}"/>
              </a:ext>
            </a:extLst>
          </p:cNvPr>
          <p:cNvSpPr>
            <a:spLocks/>
          </p:cNvSpPr>
          <p:nvPr/>
        </p:nvSpPr>
        <p:spPr bwMode="black">
          <a:xfrm>
            <a:off x="5073138" y="656225"/>
            <a:ext cx="6970766" cy="3756802"/>
          </a:xfrm>
          <a:custGeom>
            <a:avLst/>
            <a:gdLst>
              <a:gd name="T0" fmla="*/ 532 w 809"/>
              <a:gd name="T1" fmla="*/ 64 h 436"/>
              <a:gd name="T2" fmla="*/ 515 w 809"/>
              <a:gd name="T3" fmla="*/ 43 h 436"/>
              <a:gd name="T4" fmla="*/ 468 w 809"/>
              <a:gd name="T5" fmla="*/ 47 h 436"/>
              <a:gd name="T6" fmla="*/ 421 w 809"/>
              <a:gd name="T7" fmla="*/ 17 h 436"/>
              <a:gd name="T8" fmla="*/ 28 w 809"/>
              <a:gd name="T9" fmla="*/ 21 h 436"/>
              <a:gd name="T10" fmla="*/ 26 w 809"/>
              <a:gd name="T11" fmla="*/ 33 h 436"/>
              <a:gd name="T12" fmla="*/ 7 w 809"/>
              <a:gd name="T13" fmla="*/ 50 h 436"/>
              <a:gd name="T14" fmla="*/ 7 w 809"/>
              <a:gd name="T15" fmla="*/ 64 h 436"/>
              <a:gd name="T16" fmla="*/ 7 w 809"/>
              <a:gd name="T17" fmla="*/ 154 h 436"/>
              <a:gd name="T18" fmla="*/ 24 w 809"/>
              <a:gd name="T19" fmla="*/ 223 h 436"/>
              <a:gd name="T20" fmla="*/ 35 w 809"/>
              <a:gd name="T21" fmla="*/ 232 h 436"/>
              <a:gd name="T22" fmla="*/ 38 w 809"/>
              <a:gd name="T23" fmla="*/ 253 h 436"/>
              <a:gd name="T24" fmla="*/ 94 w 809"/>
              <a:gd name="T25" fmla="*/ 298 h 436"/>
              <a:gd name="T26" fmla="*/ 229 w 809"/>
              <a:gd name="T27" fmla="*/ 336 h 436"/>
              <a:gd name="T28" fmla="*/ 284 w 809"/>
              <a:gd name="T29" fmla="*/ 365 h 436"/>
              <a:gd name="T30" fmla="*/ 338 w 809"/>
              <a:gd name="T31" fmla="*/ 386 h 436"/>
              <a:gd name="T32" fmla="*/ 383 w 809"/>
              <a:gd name="T33" fmla="*/ 405 h 436"/>
              <a:gd name="T34" fmla="*/ 395 w 809"/>
              <a:gd name="T35" fmla="*/ 379 h 436"/>
              <a:gd name="T36" fmla="*/ 419 w 809"/>
              <a:gd name="T37" fmla="*/ 367 h 436"/>
              <a:gd name="T38" fmla="*/ 482 w 809"/>
              <a:gd name="T39" fmla="*/ 372 h 436"/>
              <a:gd name="T40" fmla="*/ 494 w 809"/>
              <a:gd name="T41" fmla="*/ 358 h 436"/>
              <a:gd name="T42" fmla="*/ 513 w 809"/>
              <a:gd name="T43" fmla="*/ 355 h 436"/>
              <a:gd name="T44" fmla="*/ 570 w 809"/>
              <a:gd name="T45" fmla="*/ 358 h 436"/>
              <a:gd name="T46" fmla="*/ 594 w 809"/>
              <a:gd name="T47" fmla="*/ 410 h 436"/>
              <a:gd name="T48" fmla="*/ 622 w 809"/>
              <a:gd name="T49" fmla="*/ 431 h 436"/>
              <a:gd name="T50" fmla="*/ 617 w 809"/>
              <a:gd name="T51" fmla="*/ 322 h 436"/>
              <a:gd name="T52" fmla="*/ 657 w 809"/>
              <a:gd name="T53" fmla="*/ 291 h 436"/>
              <a:gd name="T54" fmla="*/ 676 w 809"/>
              <a:gd name="T55" fmla="*/ 272 h 436"/>
              <a:gd name="T56" fmla="*/ 686 w 809"/>
              <a:gd name="T57" fmla="*/ 261 h 436"/>
              <a:gd name="T58" fmla="*/ 676 w 809"/>
              <a:gd name="T59" fmla="*/ 258 h 436"/>
              <a:gd name="T60" fmla="*/ 681 w 809"/>
              <a:gd name="T61" fmla="*/ 239 h 436"/>
              <a:gd name="T62" fmla="*/ 679 w 809"/>
              <a:gd name="T63" fmla="*/ 220 h 436"/>
              <a:gd name="T64" fmla="*/ 681 w 809"/>
              <a:gd name="T65" fmla="*/ 208 h 436"/>
              <a:gd name="T66" fmla="*/ 698 w 809"/>
              <a:gd name="T67" fmla="*/ 213 h 436"/>
              <a:gd name="T68" fmla="*/ 712 w 809"/>
              <a:gd name="T69" fmla="*/ 185 h 436"/>
              <a:gd name="T70" fmla="*/ 750 w 809"/>
              <a:gd name="T71" fmla="*/ 156 h 436"/>
              <a:gd name="T72" fmla="*/ 764 w 809"/>
              <a:gd name="T73" fmla="*/ 156 h 436"/>
              <a:gd name="T74" fmla="*/ 792 w 809"/>
              <a:gd name="T75" fmla="*/ 107 h 436"/>
              <a:gd name="T76" fmla="*/ 802 w 809"/>
              <a:gd name="T77" fmla="*/ 88 h 436"/>
              <a:gd name="T78" fmla="*/ 783 w 809"/>
              <a:gd name="T79" fmla="*/ 47 h 436"/>
              <a:gd name="T80" fmla="*/ 745 w 809"/>
              <a:gd name="T81" fmla="*/ 92 h 436"/>
              <a:gd name="T82" fmla="*/ 679 w 809"/>
              <a:gd name="T83" fmla="*/ 114 h 436"/>
              <a:gd name="T84" fmla="*/ 643 w 809"/>
              <a:gd name="T85" fmla="*/ 135 h 436"/>
              <a:gd name="T86" fmla="*/ 582 w 809"/>
              <a:gd name="T87" fmla="*/ 149 h 436"/>
              <a:gd name="T88" fmla="*/ 584 w 809"/>
              <a:gd name="T89" fmla="*/ 111 h 436"/>
              <a:gd name="T90" fmla="*/ 577 w 809"/>
              <a:gd name="T91" fmla="*/ 85 h 436"/>
              <a:gd name="T92" fmla="*/ 549 w 809"/>
              <a:gd name="T93" fmla="*/ 92 h 436"/>
              <a:gd name="T94" fmla="*/ 539 w 809"/>
              <a:gd name="T95" fmla="*/ 130 h 436"/>
              <a:gd name="T96" fmla="*/ 515 w 809"/>
              <a:gd name="T97" fmla="*/ 145 h 436"/>
              <a:gd name="T98" fmla="*/ 523 w 809"/>
              <a:gd name="T99" fmla="*/ 95 h 436"/>
              <a:gd name="T100" fmla="*/ 532 w 809"/>
              <a:gd name="T101" fmla="*/ 78 h 436"/>
              <a:gd name="T102" fmla="*/ 565 w 809"/>
              <a:gd name="T103" fmla="*/ 6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09" h="436">
                <a:moveTo>
                  <a:pt x="563" y="64"/>
                </a:moveTo>
                <a:lnTo>
                  <a:pt x="556" y="62"/>
                </a:lnTo>
                <a:lnTo>
                  <a:pt x="553" y="57"/>
                </a:lnTo>
                <a:lnTo>
                  <a:pt x="539" y="57"/>
                </a:lnTo>
                <a:lnTo>
                  <a:pt x="532" y="64"/>
                </a:lnTo>
                <a:lnTo>
                  <a:pt x="523" y="64"/>
                </a:lnTo>
                <a:lnTo>
                  <a:pt x="513" y="55"/>
                </a:lnTo>
                <a:lnTo>
                  <a:pt x="506" y="57"/>
                </a:lnTo>
                <a:lnTo>
                  <a:pt x="506" y="52"/>
                </a:lnTo>
                <a:lnTo>
                  <a:pt x="515" y="43"/>
                </a:lnTo>
                <a:lnTo>
                  <a:pt x="482" y="59"/>
                </a:lnTo>
                <a:lnTo>
                  <a:pt x="473" y="62"/>
                </a:lnTo>
                <a:lnTo>
                  <a:pt x="473" y="55"/>
                </a:lnTo>
                <a:lnTo>
                  <a:pt x="456" y="59"/>
                </a:lnTo>
                <a:lnTo>
                  <a:pt x="468" y="47"/>
                </a:lnTo>
                <a:lnTo>
                  <a:pt x="489" y="31"/>
                </a:lnTo>
                <a:lnTo>
                  <a:pt x="473" y="29"/>
                </a:lnTo>
                <a:lnTo>
                  <a:pt x="466" y="29"/>
                </a:lnTo>
                <a:lnTo>
                  <a:pt x="447" y="19"/>
                </a:lnTo>
                <a:lnTo>
                  <a:pt x="421" y="17"/>
                </a:lnTo>
                <a:lnTo>
                  <a:pt x="414" y="0"/>
                </a:lnTo>
                <a:lnTo>
                  <a:pt x="414" y="12"/>
                </a:lnTo>
                <a:lnTo>
                  <a:pt x="24" y="10"/>
                </a:lnTo>
                <a:lnTo>
                  <a:pt x="31" y="17"/>
                </a:lnTo>
                <a:lnTo>
                  <a:pt x="28" y="21"/>
                </a:lnTo>
                <a:lnTo>
                  <a:pt x="31" y="24"/>
                </a:lnTo>
                <a:lnTo>
                  <a:pt x="33" y="33"/>
                </a:lnTo>
                <a:lnTo>
                  <a:pt x="24" y="43"/>
                </a:lnTo>
                <a:lnTo>
                  <a:pt x="21" y="40"/>
                </a:lnTo>
                <a:lnTo>
                  <a:pt x="26" y="33"/>
                </a:lnTo>
                <a:lnTo>
                  <a:pt x="26" y="29"/>
                </a:lnTo>
                <a:lnTo>
                  <a:pt x="0" y="21"/>
                </a:lnTo>
                <a:lnTo>
                  <a:pt x="0" y="26"/>
                </a:lnTo>
                <a:lnTo>
                  <a:pt x="7" y="50"/>
                </a:lnTo>
                <a:lnTo>
                  <a:pt x="7" y="50"/>
                </a:lnTo>
                <a:lnTo>
                  <a:pt x="7" y="57"/>
                </a:lnTo>
                <a:lnTo>
                  <a:pt x="9" y="57"/>
                </a:lnTo>
                <a:lnTo>
                  <a:pt x="9" y="62"/>
                </a:lnTo>
                <a:lnTo>
                  <a:pt x="7" y="59"/>
                </a:lnTo>
                <a:lnTo>
                  <a:pt x="7" y="64"/>
                </a:lnTo>
                <a:lnTo>
                  <a:pt x="19" y="69"/>
                </a:lnTo>
                <a:lnTo>
                  <a:pt x="9" y="71"/>
                </a:lnTo>
                <a:lnTo>
                  <a:pt x="7" y="123"/>
                </a:lnTo>
                <a:lnTo>
                  <a:pt x="2" y="133"/>
                </a:lnTo>
                <a:lnTo>
                  <a:pt x="7" y="154"/>
                </a:lnTo>
                <a:lnTo>
                  <a:pt x="7" y="161"/>
                </a:lnTo>
                <a:lnTo>
                  <a:pt x="5" y="182"/>
                </a:lnTo>
                <a:lnTo>
                  <a:pt x="12" y="192"/>
                </a:lnTo>
                <a:lnTo>
                  <a:pt x="14" y="208"/>
                </a:lnTo>
                <a:lnTo>
                  <a:pt x="24" y="223"/>
                </a:lnTo>
                <a:lnTo>
                  <a:pt x="28" y="225"/>
                </a:lnTo>
                <a:lnTo>
                  <a:pt x="28" y="220"/>
                </a:lnTo>
                <a:lnTo>
                  <a:pt x="38" y="220"/>
                </a:lnTo>
                <a:lnTo>
                  <a:pt x="31" y="225"/>
                </a:lnTo>
                <a:lnTo>
                  <a:pt x="35" y="232"/>
                </a:lnTo>
                <a:lnTo>
                  <a:pt x="31" y="227"/>
                </a:lnTo>
                <a:lnTo>
                  <a:pt x="28" y="230"/>
                </a:lnTo>
                <a:lnTo>
                  <a:pt x="33" y="239"/>
                </a:lnTo>
                <a:lnTo>
                  <a:pt x="40" y="244"/>
                </a:lnTo>
                <a:lnTo>
                  <a:pt x="38" y="253"/>
                </a:lnTo>
                <a:lnTo>
                  <a:pt x="57" y="275"/>
                </a:lnTo>
                <a:lnTo>
                  <a:pt x="57" y="282"/>
                </a:lnTo>
                <a:lnTo>
                  <a:pt x="85" y="291"/>
                </a:lnTo>
                <a:lnTo>
                  <a:pt x="87" y="296"/>
                </a:lnTo>
                <a:lnTo>
                  <a:pt x="94" y="298"/>
                </a:lnTo>
                <a:lnTo>
                  <a:pt x="102" y="308"/>
                </a:lnTo>
                <a:lnTo>
                  <a:pt x="104" y="317"/>
                </a:lnTo>
                <a:lnTo>
                  <a:pt x="137" y="315"/>
                </a:lnTo>
                <a:lnTo>
                  <a:pt x="189" y="339"/>
                </a:lnTo>
                <a:lnTo>
                  <a:pt x="229" y="336"/>
                </a:lnTo>
                <a:lnTo>
                  <a:pt x="229" y="329"/>
                </a:lnTo>
                <a:lnTo>
                  <a:pt x="253" y="329"/>
                </a:lnTo>
                <a:lnTo>
                  <a:pt x="274" y="348"/>
                </a:lnTo>
                <a:lnTo>
                  <a:pt x="277" y="358"/>
                </a:lnTo>
                <a:lnTo>
                  <a:pt x="284" y="365"/>
                </a:lnTo>
                <a:lnTo>
                  <a:pt x="298" y="377"/>
                </a:lnTo>
                <a:lnTo>
                  <a:pt x="307" y="362"/>
                </a:lnTo>
                <a:lnTo>
                  <a:pt x="324" y="362"/>
                </a:lnTo>
                <a:lnTo>
                  <a:pt x="336" y="372"/>
                </a:lnTo>
                <a:lnTo>
                  <a:pt x="338" y="386"/>
                </a:lnTo>
                <a:lnTo>
                  <a:pt x="350" y="398"/>
                </a:lnTo>
                <a:lnTo>
                  <a:pt x="359" y="417"/>
                </a:lnTo>
                <a:lnTo>
                  <a:pt x="388" y="424"/>
                </a:lnTo>
                <a:lnTo>
                  <a:pt x="381" y="412"/>
                </a:lnTo>
                <a:lnTo>
                  <a:pt x="383" y="405"/>
                </a:lnTo>
                <a:lnTo>
                  <a:pt x="381" y="403"/>
                </a:lnTo>
                <a:lnTo>
                  <a:pt x="383" y="403"/>
                </a:lnTo>
                <a:lnTo>
                  <a:pt x="383" y="393"/>
                </a:lnTo>
                <a:lnTo>
                  <a:pt x="395" y="386"/>
                </a:lnTo>
                <a:lnTo>
                  <a:pt x="395" y="379"/>
                </a:lnTo>
                <a:lnTo>
                  <a:pt x="407" y="379"/>
                </a:lnTo>
                <a:lnTo>
                  <a:pt x="414" y="377"/>
                </a:lnTo>
                <a:lnTo>
                  <a:pt x="416" y="362"/>
                </a:lnTo>
                <a:lnTo>
                  <a:pt x="421" y="365"/>
                </a:lnTo>
                <a:lnTo>
                  <a:pt x="419" y="367"/>
                </a:lnTo>
                <a:lnTo>
                  <a:pt x="430" y="362"/>
                </a:lnTo>
                <a:lnTo>
                  <a:pt x="454" y="365"/>
                </a:lnTo>
                <a:lnTo>
                  <a:pt x="459" y="362"/>
                </a:lnTo>
                <a:lnTo>
                  <a:pt x="473" y="372"/>
                </a:lnTo>
                <a:lnTo>
                  <a:pt x="482" y="372"/>
                </a:lnTo>
                <a:lnTo>
                  <a:pt x="485" y="367"/>
                </a:lnTo>
                <a:lnTo>
                  <a:pt x="494" y="374"/>
                </a:lnTo>
                <a:lnTo>
                  <a:pt x="497" y="372"/>
                </a:lnTo>
                <a:lnTo>
                  <a:pt x="489" y="365"/>
                </a:lnTo>
                <a:lnTo>
                  <a:pt x="494" y="358"/>
                </a:lnTo>
                <a:lnTo>
                  <a:pt x="480" y="358"/>
                </a:lnTo>
                <a:lnTo>
                  <a:pt x="480" y="353"/>
                </a:lnTo>
                <a:lnTo>
                  <a:pt x="508" y="353"/>
                </a:lnTo>
                <a:lnTo>
                  <a:pt x="513" y="343"/>
                </a:lnTo>
                <a:lnTo>
                  <a:pt x="513" y="355"/>
                </a:lnTo>
                <a:lnTo>
                  <a:pt x="527" y="351"/>
                </a:lnTo>
                <a:lnTo>
                  <a:pt x="527" y="351"/>
                </a:lnTo>
                <a:lnTo>
                  <a:pt x="537" y="351"/>
                </a:lnTo>
                <a:lnTo>
                  <a:pt x="551" y="365"/>
                </a:lnTo>
                <a:lnTo>
                  <a:pt x="570" y="358"/>
                </a:lnTo>
                <a:lnTo>
                  <a:pt x="586" y="372"/>
                </a:lnTo>
                <a:lnTo>
                  <a:pt x="586" y="393"/>
                </a:lnTo>
                <a:lnTo>
                  <a:pt x="591" y="393"/>
                </a:lnTo>
                <a:lnTo>
                  <a:pt x="589" y="400"/>
                </a:lnTo>
                <a:lnTo>
                  <a:pt x="594" y="410"/>
                </a:lnTo>
                <a:lnTo>
                  <a:pt x="596" y="407"/>
                </a:lnTo>
                <a:lnTo>
                  <a:pt x="601" y="424"/>
                </a:lnTo>
                <a:lnTo>
                  <a:pt x="608" y="426"/>
                </a:lnTo>
                <a:lnTo>
                  <a:pt x="610" y="436"/>
                </a:lnTo>
                <a:lnTo>
                  <a:pt x="622" y="431"/>
                </a:lnTo>
                <a:lnTo>
                  <a:pt x="624" y="422"/>
                </a:lnTo>
                <a:lnTo>
                  <a:pt x="624" y="407"/>
                </a:lnTo>
                <a:lnTo>
                  <a:pt x="603" y="348"/>
                </a:lnTo>
                <a:lnTo>
                  <a:pt x="612" y="324"/>
                </a:lnTo>
                <a:lnTo>
                  <a:pt x="617" y="322"/>
                </a:lnTo>
                <a:lnTo>
                  <a:pt x="617" y="317"/>
                </a:lnTo>
                <a:lnTo>
                  <a:pt x="624" y="317"/>
                </a:lnTo>
                <a:lnTo>
                  <a:pt x="636" y="308"/>
                </a:lnTo>
                <a:lnTo>
                  <a:pt x="643" y="298"/>
                </a:lnTo>
                <a:lnTo>
                  <a:pt x="657" y="291"/>
                </a:lnTo>
                <a:lnTo>
                  <a:pt x="662" y="284"/>
                </a:lnTo>
                <a:lnTo>
                  <a:pt x="676" y="280"/>
                </a:lnTo>
                <a:lnTo>
                  <a:pt x="676" y="275"/>
                </a:lnTo>
                <a:lnTo>
                  <a:pt x="674" y="275"/>
                </a:lnTo>
                <a:lnTo>
                  <a:pt x="676" y="272"/>
                </a:lnTo>
                <a:lnTo>
                  <a:pt x="672" y="268"/>
                </a:lnTo>
                <a:lnTo>
                  <a:pt x="676" y="268"/>
                </a:lnTo>
                <a:lnTo>
                  <a:pt x="681" y="270"/>
                </a:lnTo>
                <a:lnTo>
                  <a:pt x="688" y="265"/>
                </a:lnTo>
                <a:lnTo>
                  <a:pt x="686" y="261"/>
                </a:lnTo>
                <a:lnTo>
                  <a:pt x="683" y="265"/>
                </a:lnTo>
                <a:lnTo>
                  <a:pt x="681" y="261"/>
                </a:lnTo>
                <a:lnTo>
                  <a:pt x="674" y="261"/>
                </a:lnTo>
                <a:lnTo>
                  <a:pt x="674" y="253"/>
                </a:lnTo>
                <a:lnTo>
                  <a:pt x="676" y="258"/>
                </a:lnTo>
                <a:lnTo>
                  <a:pt x="681" y="256"/>
                </a:lnTo>
                <a:lnTo>
                  <a:pt x="686" y="258"/>
                </a:lnTo>
                <a:lnTo>
                  <a:pt x="683" y="244"/>
                </a:lnTo>
                <a:lnTo>
                  <a:pt x="676" y="242"/>
                </a:lnTo>
                <a:lnTo>
                  <a:pt x="681" y="239"/>
                </a:lnTo>
                <a:lnTo>
                  <a:pt x="676" y="230"/>
                </a:lnTo>
                <a:lnTo>
                  <a:pt x="679" y="227"/>
                </a:lnTo>
                <a:lnTo>
                  <a:pt x="664" y="216"/>
                </a:lnTo>
                <a:lnTo>
                  <a:pt x="664" y="213"/>
                </a:lnTo>
                <a:lnTo>
                  <a:pt x="679" y="220"/>
                </a:lnTo>
                <a:lnTo>
                  <a:pt x="674" y="216"/>
                </a:lnTo>
                <a:lnTo>
                  <a:pt x="674" y="201"/>
                </a:lnTo>
                <a:lnTo>
                  <a:pt x="683" y="197"/>
                </a:lnTo>
                <a:lnTo>
                  <a:pt x="679" y="206"/>
                </a:lnTo>
                <a:lnTo>
                  <a:pt x="681" y="208"/>
                </a:lnTo>
                <a:lnTo>
                  <a:pt x="681" y="216"/>
                </a:lnTo>
                <a:lnTo>
                  <a:pt x="688" y="225"/>
                </a:lnTo>
                <a:lnTo>
                  <a:pt x="683" y="232"/>
                </a:lnTo>
                <a:lnTo>
                  <a:pt x="686" y="239"/>
                </a:lnTo>
                <a:lnTo>
                  <a:pt x="698" y="213"/>
                </a:lnTo>
                <a:lnTo>
                  <a:pt x="690" y="194"/>
                </a:lnTo>
                <a:lnTo>
                  <a:pt x="698" y="201"/>
                </a:lnTo>
                <a:lnTo>
                  <a:pt x="700" y="206"/>
                </a:lnTo>
                <a:lnTo>
                  <a:pt x="709" y="194"/>
                </a:lnTo>
                <a:lnTo>
                  <a:pt x="712" y="185"/>
                </a:lnTo>
                <a:lnTo>
                  <a:pt x="709" y="178"/>
                </a:lnTo>
                <a:lnTo>
                  <a:pt x="709" y="175"/>
                </a:lnTo>
                <a:lnTo>
                  <a:pt x="726" y="164"/>
                </a:lnTo>
                <a:lnTo>
                  <a:pt x="745" y="161"/>
                </a:lnTo>
                <a:lnTo>
                  <a:pt x="750" y="156"/>
                </a:lnTo>
                <a:lnTo>
                  <a:pt x="752" y="159"/>
                </a:lnTo>
                <a:lnTo>
                  <a:pt x="769" y="156"/>
                </a:lnTo>
                <a:lnTo>
                  <a:pt x="769" y="152"/>
                </a:lnTo>
                <a:lnTo>
                  <a:pt x="766" y="156"/>
                </a:lnTo>
                <a:lnTo>
                  <a:pt x="764" y="156"/>
                </a:lnTo>
                <a:lnTo>
                  <a:pt x="754" y="145"/>
                </a:lnTo>
                <a:lnTo>
                  <a:pt x="764" y="119"/>
                </a:lnTo>
                <a:lnTo>
                  <a:pt x="780" y="111"/>
                </a:lnTo>
                <a:lnTo>
                  <a:pt x="785" y="102"/>
                </a:lnTo>
                <a:lnTo>
                  <a:pt x="792" y="107"/>
                </a:lnTo>
                <a:lnTo>
                  <a:pt x="809" y="100"/>
                </a:lnTo>
                <a:lnTo>
                  <a:pt x="809" y="97"/>
                </a:lnTo>
                <a:lnTo>
                  <a:pt x="809" y="95"/>
                </a:lnTo>
                <a:lnTo>
                  <a:pt x="809" y="88"/>
                </a:lnTo>
                <a:lnTo>
                  <a:pt x="802" y="88"/>
                </a:lnTo>
                <a:lnTo>
                  <a:pt x="802" y="81"/>
                </a:lnTo>
                <a:lnTo>
                  <a:pt x="799" y="78"/>
                </a:lnTo>
                <a:lnTo>
                  <a:pt x="799" y="52"/>
                </a:lnTo>
                <a:lnTo>
                  <a:pt x="792" y="45"/>
                </a:lnTo>
                <a:lnTo>
                  <a:pt x="783" y="47"/>
                </a:lnTo>
                <a:lnTo>
                  <a:pt x="776" y="43"/>
                </a:lnTo>
                <a:lnTo>
                  <a:pt x="766" y="57"/>
                </a:lnTo>
                <a:lnTo>
                  <a:pt x="759" y="85"/>
                </a:lnTo>
                <a:lnTo>
                  <a:pt x="747" y="88"/>
                </a:lnTo>
                <a:lnTo>
                  <a:pt x="745" y="92"/>
                </a:lnTo>
                <a:lnTo>
                  <a:pt x="698" y="92"/>
                </a:lnTo>
                <a:lnTo>
                  <a:pt x="686" y="102"/>
                </a:lnTo>
                <a:lnTo>
                  <a:pt x="679" y="109"/>
                </a:lnTo>
                <a:lnTo>
                  <a:pt x="681" y="111"/>
                </a:lnTo>
                <a:lnTo>
                  <a:pt x="679" y="114"/>
                </a:lnTo>
                <a:lnTo>
                  <a:pt x="681" y="121"/>
                </a:lnTo>
                <a:lnTo>
                  <a:pt x="669" y="126"/>
                </a:lnTo>
                <a:lnTo>
                  <a:pt x="653" y="123"/>
                </a:lnTo>
                <a:lnTo>
                  <a:pt x="638" y="128"/>
                </a:lnTo>
                <a:lnTo>
                  <a:pt x="643" y="135"/>
                </a:lnTo>
                <a:lnTo>
                  <a:pt x="627" y="147"/>
                </a:lnTo>
                <a:lnTo>
                  <a:pt x="601" y="159"/>
                </a:lnTo>
                <a:lnTo>
                  <a:pt x="584" y="159"/>
                </a:lnTo>
                <a:lnTo>
                  <a:pt x="577" y="156"/>
                </a:lnTo>
                <a:lnTo>
                  <a:pt x="582" y="149"/>
                </a:lnTo>
                <a:lnTo>
                  <a:pt x="584" y="142"/>
                </a:lnTo>
                <a:lnTo>
                  <a:pt x="586" y="137"/>
                </a:lnTo>
                <a:lnTo>
                  <a:pt x="589" y="137"/>
                </a:lnTo>
                <a:lnTo>
                  <a:pt x="591" y="130"/>
                </a:lnTo>
                <a:lnTo>
                  <a:pt x="584" y="111"/>
                </a:lnTo>
                <a:lnTo>
                  <a:pt x="579" y="114"/>
                </a:lnTo>
                <a:lnTo>
                  <a:pt x="575" y="119"/>
                </a:lnTo>
                <a:lnTo>
                  <a:pt x="570" y="116"/>
                </a:lnTo>
                <a:lnTo>
                  <a:pt x="579" y="104"/>
                </a:lnTo>
                <a:lnTo>
                  <a:pt x="577" y="85"/>
                </a:lnTo>
                <a:lnTo>
                  <a:pt x="563" y="78"/>
                </a:lnTo>
                <a:lnTo>
                  <a:pt x="556" y="78"/>
                </a:lnTo>
                <a:lnTo>
                  <a:pt x="556" y="85"/>
                </a:lnTo>
                <a:lnTo>
                  <a:pt x="549" y="85"/>
                </a:lnTo>
                <a:lnTo>
                  <a:pt x="549" y="92"/>
                </a:lnTo>
                <a:lnTo>
                  <a:pt x="546" y="95"/>
                </a:lnTo>
                <a:lnTo>
                  <a:pt x="546" y="90"/>
                </a:lnTo>
                <a:lnTo>
                  <a:pt x="539" y="100"/>
                </a:lnTo>
                <a:lnTo>
                  <a:pt x="534" y="119"/>
                </a:lnTo>
                <a:lnTo>
                  <a:pt x="539" y="130"/>
                </a:lnTo>
                <a:lnTo>
                  <a:pt x="539" y="137"/>
                </a:lnTo>
                <a:lnTo>
                  <a:pt x="532" y="152"/>
                </a:lnTo>
                <a:lnTo>
                  <a:pt x="525" y="156"/>
                </a:lnTo>
                <a:lnTo>
                  <a:pt x="520" y="154"/>
                </a:lnTo>
                <a:lnTo>
                  <a:pt x="515" y="145"/>
                </a:lnTo>
                <a:lnTo>
                  <a:pt x="515" y="128"/>
                </a:lnTo>
                <a:lnTo>
                  <a:pt x="520" y="102"/>
                </a:lnTo>
                <a:lnTo>
                  <a:pt x="527" y="90"/>
                </a:lnTo>
                <a:lnTo>
                  <a:pt x="525" y="85"/>
                </a:lnTo>
                <a:lnTo>
                  <a:pt x="523" y="95"/>
                </a:lnTo>
                <a:lnTo>
                  <a:pt x="513" y="102"/>
                </a:lnTo>
                <a:lnTo>
                  <a:pt x="515" y="95"/>
                </a:lnTo>
                <a:lnTo>
                  <a:pt x="525" y="81"/>
                </a:lnTo>
                <a:lnTo>
                  <a:pt x="532" y="76"/>
                </a:lnTo>
                <a:lnTo>
                  <a:pt x="532" y="78"/>
                </a:lnTo>
                <a:lnTo>
                  <a:pt x="551" y="71"/>
                </a:lnTo>
                <a:lnTo>
                  <a:pt x="558" y="76"/>
                </a:lnTo>
                <a:lnTo>
                  <a:pt x="560" y="71"/>
                </a:lnTo>
                <a:lnTo>
                  <a:pt x="570" y="71"/>
                </a:lnTo>
                <a:lnTo>
                  <a:pt x="565" y="64"/>
                </a:lnTo>
                <a:lnTo>
                  <a:pt x="563" y="64"/>
                </a:lnTo>
                <a:close/>
              </a:path>
            </a:pathLst>
          </a:custGeom>
          <a:solidFill>
            <a:srgbClr val="3236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>
              <a:latin typeface="Roboto Light"/>
              <a:cs typeface="Roboto Light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E70F44B3-58CA-A84C-ABFE-F734FD4E22A7}"/>
              </a:ext>
            </a:extLst>
          </p:cNvPr>
          <p:cNvSpPr txBox="1">
            <a:spLocks/>
          </p:cNvSpPr>
          <p:nvPr/>
        </p:nvSpPr>
        <p:spPr>
          <a:xfrm rot="21579495">
            <a:off x="5369288" y="1504905"/>
            <a:ext cx="4010220" cy="779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 Regular"/>
                <a:ea typeface="Roboto Light"/>
                <a:cs typeface="Roboto Regular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M" sz="2800" dirty="0">
                <a:solidFill>
                  <a:schemeClr val="tx1"/>
                </a:solidFill>
                <a:latin typeface="+mn-lt"/>
                <a:cs typeface="Roboto Slab Bold"/>
              </a:rPr>
              <a:t>NMSDC Regional Affiliates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4323A3F-6B3A-2844-B9E0-B1D4027A9C2B}"/>
              </a:ext>
            </a:extLst>
          </p:cNvPr>
          <p:cNvSpPr>
            <a:spLocks noChangeAspect="1"/>
          </p:cNvSpPr>
          <p:nvPr/>
        </p:nvSpPr>
        <p:spPr>
          <a:xfrm>
            <a:off x="8705448" y="2920163"/>
            <a:ext cx="1225345" cy="1225344"/>
          </a:xfrm>
          <a:prstGeom prst="roundRect">
            <a:avLst>
              <a:gd name="adj" fmla="val 50000"/>
            </a:avLst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JM" sz="2400" dirty="0">
                <a:solidFill>
                  <a:schemeClr val="tx1"/>
                </a:solidFill>
                <a:cs typeface="Roboto Slab Bold"/>
              </a:rPr>
              <a:t>SRMSDC</a:t>
            </a:r>
            <a:endParaRPr lang="en-JM" sz="1100" dirty="0">
              <a:solidFill>
                <a:schemeClr val="tx1"/>
              </a:solidFill>
              <a:cs typeface="Roboto Slab Bold"/>
            </a:endParaRP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CC003BF7-8328-2B4F-8763-3ACCDDFD1888}"/>
              </a:ext>
            </a:extLst>
          </p:cNvPr>
          <p:cNvSpPr txBox="1">
            <a:spLocks/>
          </p:cNvSpPr>
          <p:nvPr/>
        </p:nvSpPr>
        <p:spPr>
          <a:xfrm>
            <a:off x="5575528" y="2075897"/>
            <a:ext cx="3458850" cy="7008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17252F"/>
                </a:solidFill>
                <a:latin typeface="Roboto Condensed Regular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17252F"/>
                </a:solidFill>
                <a:latin typeface="Roboto Condensed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17252F"/>
                </a:solidFill>
                <a:latin typeface="Roboto Condensed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17252F"/>
                </a:solidFill>
                <a:latin typeface="Roboto Condensed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17252F"/>
                </a:solidFill>
                <a:latin typeface="Roboto Condensed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JM" sz="1600" dirty="0">
                <a:solidFill>
                  <a:schemeClr val="tx1"/>
                </a:solidFill>
                <a:latin typeface="+mn-lt"/>
                <a:cs typeface="Roboto Light"/>
              </a:rPr>
              <a:t>strategically located across the United States of America</a:t>
            </a:r>
          </a:p>
        </p:txBody>
      </p:sp>
    </p:spTree>
    <p:extLst>
      <p:ext uri="{BB962C8B-B14F-4D97-AF65-F5344CB8AC3E}">
        <p14:creationId xmlns:p14="http://schemas.microsoft.com/office/powerpoint/2010/main" val="1051433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F06D1-DB1B-49CA-A033-E8C0336E3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 dirty="0"/>
              <a:t>MBE Designations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70B83-686B-4205-9611-AD7462903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992"/>
            <a:ext cx="5558489" cy="49418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/>
              <a:t>An MBE is a minority-owned business enterprise.  SRMSDC offers three designations for MBEs:</a:t>
            </a:r>
          </a:p>
          <a:p>
            <a:r>
              <a:rPr lang="en-US" sz="2000" dirty="0"/>
              <a:t>Listed – a regional designation that involves a simple review process to determine whether ethnic minorities have a substantial (&gt;51%) ownership in the business</a:t>
            </a:r>
          </a:p>
          <a:p>
            <a:r>
              <a:rPr lang="en-US" sz="2000" dirty="0"/>
              <a:t>Registered – a regional designation that involves a limited review process using inquiries and analytical procedures to determine whether ethnic minorities have a substantial (&gt;51%) ownership </a:t>
            </a:r>
            <a:r>
              <a:rPr lang="en-US" sz="2000" u="sng" dirty="0"/>
              <a:t>and</a:t>
            </a:r>
            <a:r>
              <a:rPr lang="en-US" sz="2000" dirty="0"/>
              <a:t> management interest in the business</a:t>
            </a:r>
          </a:p>
          <a:p>
            <a:r>
              <a:rPr lang="en-US" sz="2000" dirty="0"/>
              <a:t>Certified – nationally recognized and the most widely accepted minority business designation in the private sector that involves a more thorough review process than the above to determine whether ethnic minorities have a substantial (&gt;51%) ownership, control and management interest in the business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30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7DA1F35B-C8F7-4A5A-9339-7DA4D785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6">
            <a:extLst>
              <a:ext uri="{FF2B5EF4-FFF2-40B4-BE49-F238E27FC236}">
                <a16:creationId xmlns:a16="http://schemas.microsoft.com/office/drawing/2014/main" id="{B2D4AD41-40DA-4A81-92F5-B6E3BA1ED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8175088" y="45795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F580B7-AF5E-40F7-8FA0-141801AD9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/>
              <a:t>MBE Designation Benefits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D537EDB-1940-4CE0-AF02-7B1FFBAA83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0996746"/>
              </p:ext>
            </p:extLst>
          </p:nvPr>
        </p:nvGraphicFramePr>
        <p:xfrm>
          <a:off x="267629" y="1692274"/>
          <a:ext cx="11664176" cy="4933434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3918786">
                  <a:extLst>
                    <a:ext uri="{9D8B030D-6E8A-4147-A177-3AD203B41FA5}">
                      <a16:colId xmlns:a16="http://schemas.microsoft.com/office/drawing/2014/main" val="3580463967"/>
                    </a:ext>
                  </a:extLst>
                </a:gridCol>
                <a:gridCol w="3918786">
                  <a:extLst>
                    <a:ext uri="{9D8B030D-6E8A-4147-A177-3AD203B41FA5}">
                      <a16:colId xmlns:a16="http://schemas.microsoft.com/office/drawing/2014/main" val="3409175462"/>
                    </a:ext>
                  </a:extLst>
                </a:gridCol>
                <a:gridCol w="3826604">
                  <a:extLst>
                    <a:ext uri="{9D8B030D-6E8A-4147-A177-3AD203B41FA5}">
                      <a16:colId xmlns:a16="http://schemas.microsoft.com/office/drawing/2014/main" val="1345186985"/>
                    </a:ext>
                  </a:extLst>
                </a:gridCol>
              </a:tblGrid>
              <a:tr h="338683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LISTED</a:t>
                      </a:r>
                    </a:p>
                  </a:txBody>
                  <a:tcPr marL="105420" marR="52710" marT="52710" marB="5271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REGISTERED</a:t>
                      </a:r>
                    </a:p>
                  </a:txBody>
                  <a:tcPr marL="105420" marR="52710" marT="52710" marB="5271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CERTIFIED</a:t>
                      </a:r>
                    </a:p>
                  </a:txBody>
                  <a:tcPr marL="105420" marR="52710" marT="52710" marB="5271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8651832"/>
                  </a:ext>
                </a:extLst>
              </a:tr>
              <a:tr h="718454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Access to premium networking events and D2D (Diverse-to-Diverse) and C2D (Corporate-to-Diverse) business opportunities</a:t>
                      </a:r>
                    </a:p>
                  </a:txBody>
                  <a:tcPr marL="105420" marR="52710" marT="52710" marB="52710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Premium networking events and access to D2D (Diverse-to-Diverse) and C2D (Corporate-to-Diverse) business opportunities</a:t>
                      </a:r>
                    </a:p>
                  </a:txBody>
                  <a:tcPr marL="105420" marR="52710" marT="52710" marB="52710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All the benefits offered to Listed and Registered MBEs, including free placement to the MBE Marketplace and Job Board</a:t>
                      </a:r>
                    </a:p>
                  </a:txBody>
                  <a:tcPr marL="105420" marR="52710" marT="52710" marB="52710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725130"/>
                  </a:ext>
                </a:extLst>
              </a:tr>
              <a:tr h="528568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Placement on the regional Minority Business Enterprise database</a:t>
                      </a:r>
                    </a:p>
                  </a:txBody>
                  <a:tcPr marL="105420" marR="52710" marT="52710" marB="52710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Professional development and training</a:t>
                      </a:r>
                    </a:p>
                  </a:txBody>
                  <a:tcPr marL="105420" marR="52710" marT="52710" marB="52710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Placement on the national Minority Business Enterprise database</a:t>
                      </a:r>
                    </a:p>
                  </a:txBody>
                  <a:tcPr marL="105420" marR="52710" marT="52710" marB="52710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7094164"/>
                  </a:ext>
                </a:extLst>
              </a:tr>
              <a:tr h="908339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Access to our monthly and weekly communication that highlights all the events and bidding opportunities by our public and private business partners</a:t>
                      </a:r>
                    </a:p>
                  </a:txBody>
                  <a:tcPr marL="105420" marR="52710" marT="52710" marB="52710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Placement on the regional Minority Business Enterprise database</a:t>
                      </a:r>
                    </a:p>
                  </a:txBody>
                  <a:tcPr marL="105420" marR="52710" marT="52710" marB="52710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Access to partners and resources under the National Minority Supplier Development Council network</a:t>
                      </a:r>
                    </a:p>
                  </a:txBody>
                  <a:tcPr marL="105420" marR="52710" marT="52710" marB="52710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53541"/>
                  </a:ext>
                </a:extLst>
              </a:tr>
              <a:tr h="528568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Opportunity to pay for listing on MBE Marketplace and Job Board</a:t>
                      </a:r>
                    </a:p>
                  </a:txBody>
                  <a:tcPr marL="105420" marR="52710" marT="52710" marB="52710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Free placement to MBE Marketplace and Job Board</a:t>
                      </a:r>
                    </a:p>
                  </a:txBody>
                  <a:tcPr marL="105420" marR="52710" marT="52710" marB="52710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Regional and national advocacy for ethnic minority businesses</a:t>
                      </a:r>
                    </a:p>
                  </a:txBody>
                  <a:tcPr marL="105420" marR="52710" marT="52710" marB="52710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318411"/>
                  </a:ext>
                </a:extLst>
              </a:tr>
              <a:tr h="338683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Access to capital</a:t>
                      </a:r>
                    </a:p>
                  </a:txBody>
                  <a:tcPr marL="105420" marR="52710" marT="52710" marB="52710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Access to capital</a:t>
                      </a:r>
                    </a:p>
                  </a:txBody>
                  <a:tcPr marL="105420" marR="52710" marT="52710" marB="52710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05420" marR="52710" marT="52710" marB="52710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122656"/>
                  </a:ext>
                </a:extLst>
              </a:tr>
              <a:tr h="908339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05420" marR="52710" marT="52710" marB="52710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Access to our monthly and weekly communication that highlights all the events and bidding opportunities by our public and private business partners</a:t>
                      </a:r>
                    </a:p>
                  </a:txBody>
                  <a:tcPr marL="105420" marR="52710" marT="52710" marB="52710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05420" marR="52710" marT="52710" marB="52710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5236789"/>
                  </a:ext>
                </a:extLst>
              </a:tr>
              <a:tr h="528568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Regional advocacy for ethnic minority businesses</a:t>
                      </a:r>
                    </a:p>
                  </a:txBody>
                  <a:tcPr marL="105420" marR="52710" marT="52710" marB="52710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Regional advocacy for ethnic minority businesses</a:t>
                      </a:r>
                    </a:p>
                  </a:txBody>
                  <a:tcPr marL="105420" marR="52710" marT="52710" marB="52710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05420" marR="52710" marT="52710" marB="52710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45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7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459164-DFBD-447D-A121-726F4DB77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MBE Designation Eligibility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B02DB-A2B7-422F-915F-17D7C9B19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Businesses that have the capacity to fulfill procurement opportunities with large corporations and other MBEs </a:t>
            </a:r>
            <a:r>
              <a:rPr lang="en-US" sz="2200" b="1" u="sng" dirty="0"/>
              <a:t>AND</a:t>
            </a:r>
            <a:r>
              <a:rPr lang="en-US" sz="2200" dirty="0"/>
              <a:t> are majority-owned by U.S. citizens who can validate ethnic origin in one of the four historically under-represented minority groups, which include:</a:t>
            </a:r>
          </a:p>
          <a:p>
            <a:r>
              <a:rPr lang="en-US" sz="2200" dirty="0"/>
              <a:t>Asian Pacific / Indian</a:t>
            </a:r>
          </a:p>
          <a:p>
            <a:r>
              <a:rPr lang="en-US" sz="2200" dirty="0"/>
              <a:t>African American</a:t>
            </a:r>
          </a:p>
          <a:p>
            <a:r>
              <a:rPr lang="en-US" sz="2200" dirty="0"/>
              <a:t>Hispanic / Latino American</a:t>
            </a:r>
          </a:p>
          <a:p>
            <a:r>
              <a:rPr lang="en-US" sz="2200" dirty="0"/>
              <a:t>Native American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** For purposes of MBE Certification, please visit </a:t>
            </a:r>
            <a:r>
              <a:rPr lang="en-US" sz="2200" dirty="0">
                <a:hlinkClick r:id="rId2"/>
              </a:rPr>
              <a:t>http://www.nmsdc.org/mbes/what-is-an-mbe</a:t>
            </a:r>
            <a:r>
              <a:rPr lang="en-US" sz="2200" dirty="0"/>
              <a:t> for a detailed list of minority groups eligible for certification.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55654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81E4CB-88A6-46F2-99A9-858EE3B99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MBE Designation Criteria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CB72D83-C726-492A-B043-C785A83FC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47599"/>
            <a:ext cx="5846956" cy="5411155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Businesses that are interested in applying for one of the types of MBE designations MUST also satisfy the following criteria:</a:t>
            </a:r>
          </a:p>
          <a:p>
            <a:r>
              <a:rPr lang="en-US" sz="2400" dirty="0"/>
              <a:t>Be legally organized;</a:t>
            </a:r>
          </a:p>
          <a:p>
            <a:r>
              <a:rPr lang="en-US" sz="2400" dirty="0"/>
              <a:t>Be established as a full-time, for-profit entity;</a:t>
            </a:r>
          </a:p>
          <a:p>
            <a:r>
              <a:rPr lang="en-US" sz="2400" dirty="0"/>
              <a:t>Be at least 51% owned by a U.S. citizen or naturalized citizen who is of African, Asian, Hispanic/Latino or Native American ethnicity (the Council certifies based on bloodline, not nationality);</a:t>
            </a:r>
          </a:p>
          <a:p>
            <a:r>
              <a:rPr lang="en-US" sz="2400" dirty="0"/>
              <a:t>The minority group member(s)’ ownership interest in the business must be real, substantial and continuing; and</a:t>
            </a:r>
          </a:p>
          <a:p>
            <a:r>
              <a:rPr lang="en-US" sz="2400" dirty="0"/>
              <a:t>The business must be under the day-to-day control and guidance of a minority group member.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092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2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388112-BF72-429D-9BB9-7B90629AE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 dirty="0"/>
              <a:t>Mandatory Documents – All Applicants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7F356-AA9D-4C66-8BB2-79EFCC5D8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5674"/>
            <a:ext cx="10684764" cy="4563491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Driver’s license</a:t>
            </a:r>
          </a:p>
          <a:p>
            <a:r>
              <a:rPr lang="en-US" sz="1800" dirty="0"/>
              <a:t>Proof of U.S. citizenship for all owners, partners, shareholders</a:t>
            </a:r>
          </a:p>
          <a:p>
            <a:r>
              <a:rPr lang="en-US" sz="1800" dirty="0"/>
              <a:t>Proof of ethnicity for all owners, partners, shareholders</a:t>
            </a:r>
          </a:p>
          <a:p>
            <a:r>
              <a:rPr lang="en-US" sz="1800" dirty="0"/>
              <a:t>Current resumes for all owners, partners, executive staff</a:t>
            </a:r>
          </a:p>
          <a:p>
            <a:r>
              <a:rPr lang="en-US" sz="1800" dirty="0"/>
              <a:t>Two (2) years’ complete federal business tax returns, including all schedules and attachments (start-ups must provide two (2) years’ complete personal tax returns, including all schedules and attachments)</a:t>
            </a:r>
          </a:p>
          <a:p>
            <a:r>
              <a:rPr lang="en-US" sz="1800" dirty="0"/>
              <a:t>Financial statements – profit and loss, statement of cash flows, balance sheet (must be prepared per GAAP standards)</a:t>
            </a:r>
          </a:p>
          <a:p>
            <a:r>
              <a:rPr lang="en-US" sz="1800" dirty="0"/>
              <a:t>Federal EIN (tax ID) assignment letter</a:t>
            </a:r>
          </a:p>
          <a:p>
            <a:r>
              <a:rPr lang="en-US" sz="1800" dirty="0"/>
              <a:t>Bank signature card (or bank resolution) indicating ALL authorized signers on account</a:t>
            </a:r>
          </a:p>
          <a:p>
            <a:r>
              <a:rPr lang="en-US" sz="1800" dirty="0"/>
              <a:t>Declaration of Certification of Minority Status (form located in Documentation section; must be printed, notarized, and uploaded back into the Documentation section)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** “N/A” explanations will NOT be accepted</a:t>
            </a:r>
          </a:p>
        </p:txBody>
      </p:sp>
    </p:spTree>
    <p:extLst>
      <p:ext uri="{BB962C8B-B14F-4D97-AF65-F5344CB8AC3E}">
        <p14:creationId xmlns:p14="http://schemas.microsoft.com/office/powerpoint/2010/main" val="1803516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7C8315-BAEA-497F-A7BC-5BB1EAA52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 dirty="0"/>
              <a:t>Mandatory Documents – All LLCs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D6C12-3E92-44A5-ABE3-A24E3C0DD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4634"/>
            <a:ext cx="10853928" cy="4251960"/>
          </a:xfrm>
        </p:spPr>
        <p:txBody>
          <a:bodyPr>
            <a:normAutofit/>
          </a:bodyPr>
          <a:lstStyle/>
          <a:p>
            <a:r>
              <a:rPr lang="en-US" sz="1900" dirty="0"/>
              <a:t>Certificate of Organization, Articles of Organization, or state filing receipt</a:t>
            </a:r>
          </a:p>
          <a:p>
            <a:r>
              <a:rPr lang="en-US" sz="1900" dirty="0"/>
              <a:t>Operating Agreement (also required for sole member LLCs)</a:t>
            </a:r>
          </a:p>
          <a:p>
            <a:r>
              <a:rPr lang="en-US" sz="1900" dirty="0"/>
              <a:t>Proof of capital investment</a:t>
            </a:r>
          </a:p>
          <a:p>
            <a:r>
              <a:rPr lang="en-US" sz="1900" dirty="0"/>
              <a:t>Minutes of the last meeting where Member(s) were identified and elected</a:t>
            </a:r>
          </a:p>
          <a:p>
            <a:r>
              <a:rPr lang="en-US" sz="1900" dirty="0"/>
              <a:t>LLCs that have been legally organized outside the states of Alabama, Arkansas, Louisiana or Mississippi MUST submit a Foreign Entity Certificate (Certificate of Authority, Fictitious Business Statement, etc.) as proof of authorization to conduct business in the states of Alabama, Arkansas, Louisiana or Mississippi.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dirty="0"/>
              <a:t>** “N/A” explanations will NOT be accepted</a:t>
            </a:r>
          </a:p>
        </p:txBody>
      </p:sp>
    </p:spTree>
    <p:extLst>
      <p:ext uri="{BB962C8B-B14F-4D97-AF65-F5344CB8AC3E}">
        <p14:creationId xmlns:p14="http://schemas.microsoft.com/office/powerpoint/2010/main" val="852907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</TotalTime>
  <Words>1089</Words>
  <Application>Microsoft Office PowerPoint</Application>
  <PresentationFormat>Widescreen</PresentationFormat>
  <Paragraphs>108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Roboto Light</vt:lpstr>
      <vt:lpstr>Office Theme</vt:lpstr>
      <vt:lpstr>MBE Designation Presentation</vt:lpstr>
      <vt:lpstr>Agenda</vt:lpstr>
      <vt:lpstr>About the Council</vt:lpstr>
      <vt:lpstr>MBE Designations</vt:lpstr>
      <vt:lpstr>MBE Designation Benefits</vt:lpstr>
      <vt:lpstr>MBE Designation Eligibility</vt:lpstr>
      <vt:lpstr>MBE Designation Criteria</vt:lpstr>
      <vt:lpstr>Mandatory Documents – All Applicants</vt:lpstr>
      <vt:lpstr>Mandatory Documents – All LLCs</vt:lpstr>
      <vt:lpstr>Mandatory Documents – All C/S Corporations</vt:lpstr>
      <vt:lpstr>MBE Designation Process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Southern Region Minority Supplier Development Council</dc:title>
  <dc:creator>Jeanine Chambers</dc:creator>
  <cp:lastModifiedBy>Mark Samuel</cp:lastModifiedBy>
  <cp:revision>7</cp:revision>
  <dcterms:created xsi:type="dcterms:W3CDTF">2022-03-04T18:44:36Z</dcterms:created>
  <dcterms:modified xsi:type="dcterms:W3CDTF">2023-05-15T13:59:23Z</dcterms:modified>
</cp:coreProperties>
</file>